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Lst>
  <p:sldSz cx="18288000" cy="10287000"/>
  <p:notesSz cx="6858000" cy="9144000"/>
  <p:embeddedFontLst>
    <p:embeddedFont>
      <p:font typeface="Arimo Bold" charset="1" panose="020B0704020202020204"/>
      <p:regular r:id="rId18"/>
    </p:embeddedFont>
    <p:embeddedFont>
      <p:font typeface="Canva Sans Bold" charset="1" panose="020B0803030501040103"/>
      <p:regular r:id="rId19"/>
    </p:embeddedFont>
    <p:embeddedFont>
      <p:font typeface="Arimo" charset="1" panose="020B0604020202020204"/>
      <p:regular r:id="rId20"/>
    </p:embeddedFont>
    <p:embeddedFont>
      <p:font typeface="Lato" charset="1" panose="020F0502020204030203"/>
      <p:regular r:id="rId21"/>
    </p:embeddedFont>
    <p:embeddedFont>
      <p:font typeface="Canva Sans" charset="1" panose="020B0503030501040103"/>
      <p:regular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DDD6CC"/>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EFECE6"/>
            </a:solidFill>
          </p:spPr>
        </p:sp>
      </p:grpSp>
      <p:sp>
        <p:nvSpPr>
          <p:cNvPr name="Freeform 6" id="6" descr="preencoded.png"/>
          <p:cNvSpPr/>
          <p:nvPr/>
        </p:nvSpPr>
        <p:spPr>
          <a:xfrm flipH="false" flipV="false" rot="0">
            <a:off x="0" y="0"/>
            <a:ext cx="6858000" cy="10287000"/>
          </a:xfrm>
          <a:custGeom>
            <a:avLst/>
            <a:gdLst/>
            <a:ahLst/>
            <a:cxnLst/>
            <a:rect r="r" b="b" t="t" l="l"/>
            <a:pathLst>
              <a:path h="10287000" w="6858000">
                <a:moveTo>
                  <a:pt x="0" y="0"/>
                </a:moveTo>
                <a:lnTo>
                  <a:pt x="6858000" y="0"/>
                </a:lnTo>
                <a:lnTo>
                  <a:pt x="6858000" y="10287000"/>
                </a:lnTo>
                <a:lnTo>
                  <a:pt x="0" y="10287000"/>
                </a:lnTo>
                <a:lnTo>
                  <a:pt x="0" y="0"/>
                </a:lnTo>
                <a:close/>
              </a:path>
            </a:pathLst>
          </a:custGeom>
          <a:blipFill>
            <a:blip r:embed="rId2"/>
            <a:stretch>
              <a:fillRect l="0" t="0" r="0" b="0"/>
            </a:stretch>
          </a:blipFill>
        </p:spPr>
      </p:sp>
      <p:sp>
        <p:nvSpPr>
          <p:cNvPr name="TextBox 7" id="7"/>
          <p:cNvSpPr txBox="true"/>
          <p:nvPr/>
        </p:nvSpPr>
        <p:spPr>
          <a:xfrm rot="0">
            <a:off x="7309690" y="585178"/>
            <a:ext cx="9445526" cy="1829097"/>
          </a:xfrm>
          <a:prstGeom prst="rect">
            <a:avLst/>
          </a:prstGeom>
        </p:spPr>
        <p:txBody>
          <a:bodyPr anchor="t" rtlCol="false" tIns="0" lIns="0" bIns="0" rIns="0">
            <a:spAutoFit/>
          </a:bodyPr>
          <a:lstStyle/>
          <a:p>
            <a:pPr algn="l">
              <a:lnSpc>
                <a:spcPts val="6937"/>
              </a:lnSpc>
            </a:pPr>
            <a:r>
              <a:rPr lang="en-US" sz="5562" b="true">
                <a:solidFill>
                  <a:srgbClr val="282824"/>
                </a:solidFill>
                <a:latin typeface="Arimo Bold"/>
                <a:ea typeface="Arimo Bold"/>
                <a:cs typeface="Arimo Bold"/>
                <a:sym typeface="Arimo Bold"/>
              </a:rPr>
              <a:t>MindConnect: An Integrated Mental Health Ecosystem</a:t>
            </a:r>
          </a:p>
        </p:txBody>
      </p:sp>
      <p:grpSp>
        <p:nvGrpSpPr>
          <p:cNvPr name="Group 8" id="8"/>
          <p:cNvGrpSpPr/>
          <p:nvPr/>
        </p:nvGrpSpPr>
        <p:grpSpPr>
          <a:xfrm rot="0">
            <a:off x="7845475" y="6850261"/>
            <a:ext cx="463154" cy="463154"/>
            <a:chOff x="0" y="0"/>
            <a:chExt cx="617538" cy="617538"/>
          </a:xfrm>
        </p:grpSpPr>
        <p:sp>
          <p:nvSpPr>
            <p:cNvPr name="Freeform 9" id="9"/>
            <p:cNvSpPr/>
            <p:nvPr/>
          </p:nvSpPr>
          <p:spPr>
            <a:xfrm flipH="false" flipV="false" rot="0">
              <a:off x="0" y="0"/>
              <a:ext cx="617601" cy="617601"/>
            </a:xfrm>
            <a:custGeom>
              <a:avLst/>
              <a:gdLst/>
              <a:ahLst/>
              <a:cxnLst/>
              <a:rect r="r" b="b" t="t" l="l"/>
              <a:pathLst>
                <a:path h="617601" w="617601">
                  <a:moveTo>
                    <a:pt x="0" y="308737"/>
                  </a:moveTo>
                  <a:cubicBezTo>
                    <a:pt x="0" y="138303"/>
                    <a:pt x="138303" y="0"/>
                    <a:pt x="308737" y="0"/>
                  </a:cubicBezTo>
                  <a:cubicBezTo>
                    <a:pt x="310642" y="0"/>
                    <a:pt x="312547" y="889"/>
                    <a:pt x="313690" y="2413"/>
                  </a:cubicBezTo>
                  <a:lnTo>
                    <a:pt x="308737" y="6350"/>
                  </a:lnTo>
                  <a:lnTo>
                    <a:pt x="308737" y="0"/>
                  </a:lnTo>
                  <a:lnTo>
                    <a:pt x="308737" y="6350"/>
                  </a:lnTo>
                  <a:lnTo>
                    <a:pt x="308737" y="0"/>
                  </a:lnTo>
                  <a:cubicBezTo>
                    <a:pt x="479298" y="0"/>
                    <a:pt x="617601" y="138303"/>
                    <a:pt x="617601" y="308737"/>
                  </a:cubicBezTo>
                  <a:cubicBezTo>
                    <a:pt x="617601" y="311150"/>
                    <a:pt x="616204" y="313309"/>
                    <a:pt x="614045" y="314452"/>
                  </a:cubicBezTo>
                  <a:lnTo>
                    <a:pt x="611251" y="308737"/>
                  </a:lnTo>
                  <a:lnTo>
                    <a:pt x="617601" y="308737"/>
                  </a:lnTo>
                  <a:cubicBezTo>
                    <a:pt x="617601" y="479298"/>
                    <a:pt x="479298" y="617474"/>
                    <a:pt x="308864" y="617474"/>
                  </a:cubicBezTo>
                  <a:lnTo>
                    <a:pt x="308864" y="611124"/>
                  </a:lnTo>
                  <a:lnTo>
                    <a:pt x="308864" y="604774"/>
                  </a:lnTo>
                  <a:lnTo>
                    <a:pt x="308864" y="611124"/>
                  </a:lnTo>
                  <a:lnTo>
                    <a:pt x="308864" y="617474"/>
                  </a:lnTo>
                  <a:cubicBezTo>
                    <a:pt x="138303" y="617601"/>
                    <a:pt x="0" y="479298"/>
                    <a:pt x="0" y="308737"/>
                  </a:cubicBezTo>
                  <a:lnTo>
                    <a:pt x="6350" y="308737"/>
                  </a:lnTo>
                  <a:lnTo>
                    <a:pt x="0" y="308737"/>
                  </a:lnTo>
                  <a:moveTo>
                    <a:pt x="12700" y="308737"/>
                  </a:moveTo>
                  <a:lnTo>
                    <a:pt x="6350" y="308737"/>
                  </a:lnTo>
                  <a:lnTo>
                    <a:pt x="12700" y="308737"/>
                  </a:lnTo>
                  <a:cubicBezTo>
                    <a:pt x="12700" y="472313"/>
                    <a:pt x="145288" y="604901"/>
                    <a:pt x="308737" y="604901"/>
                  </a:cubicBezTo>
                  <a:cubicBezTo>
                    <a:pt x="312293" y="604901"/>
                    <a:pt x="315087" y="607695"/>
                    <a:pt x="315087" y="611251"/>
                  </a:cubicBezTo>
                  <a:cubicBezTo>
                    <a:pt x="315087" y="614807"/>
                    <a:pt x="312293" y="617601"/>
                    <a:pt x="308737" y="617601"/>
                  </a:cubicBezTo>
                  <a:cubicBezTo>
                    <a:pt x="305181" y="617601"/>
                    <a:pt x="302387" y="614807"/>
                    <a:pt x="302387" y="611251"/>
                  </a:cubicBezTo>
                  <a:cubicBezTo>
                    <a:pt x="302387" y="607695"/>
                    <a:pt x="305181" y="604901"/>
                    <a:pt x="308737" y="604901"/>
                  </a:cubicBezTo>
                  <a:cubicBezTo>
                    <a:pt x="472313" y="604901"/>
                    <a:pt x="604774" y="472313"/>
                    <a:pt x="604774" y="308864"/>
                  </a:cubicBezTo>
                  <a:cubicBezTo>
                    <a:pt x="604774" y="306451"/>
                    <a:pt x="606171" y="304292"/>
                    <a:pt x="608330" y="303149"/>
                  </a:cubicBezTo>
                  <a:lnTo>
                    <a:pt x="611124" y="308864"/>
                  </a:lnTo>
                  <a:lnTo>
                    <a:pt x="604774" y="308864"/>
                  </a:lnTo>
                  <a:cubicBezTo>
                    <a:pt x="604901" y="145288"/>
                    <a:pt x="472313" y="12700"/>
                    <a:pt x="308737" y="12700"/>
                  </a:cubicBezTo>
                  <a:cubicBezTo>
                    <a:pt x="306832" y="12700"/>
                    <a:pt x="304927" y="11811"/>
                    <a:pt x="303784" y="10287"/>
                  </a:cubicBezTo>
                  <a:lnTo>
                    <a:pt x="308737" y="6350"/>
                  </a:lnTo>
                  <a:lnTo>
                    <a:pt x="308737" y="12700"/>
                  </a:lnTo>
                  <a:cubicBezTo>
                    <a:pt x="145288" y="12700"/>
                    <a:pt x="12700" y="145288"/>
                    <a:pt x="12700" y="308737"/>
                  </a:cubicBezTo>
                  <a:close/>
                </a:path>
              </a:pathLst>
            </a:custGeom>
            <a:solidFill>
              <a:srgbClr val="FFFFFF"/>
            </a:solidFill>
          </p:spPr>
        </p:sp>
      </p:grpSp>
      <p:sp>
        <p:nvSpPr>
          <p:cNvPr name="TextBox 10" id="10"/>
          <p:cNvSpPr txBox="true"/>
          <p:nvPr/>
        </p:nvSpPr>
        <p:spPr>
          <a:xfrm rot="0">
            <a:off x="11326734" y="8248452"/>
            <a:ext cx="6774448" cy="1972070"/>
          </a:xfrm>
          <a:prstGeom prst="rect">
            <a:avLst/>
          </a:prstGeom>
        </p:spPr>
        <p:txBody>
          <a:bodyPr anchor="t" rtlCol="false" tIns="0" lIns="0" bIns="0" rIns="0">
            <a:spAutoFit/>
          </a:bodyPr>
          <a:lstStyle/>
          <a:p>
            <a:pPr algn="r">
              <a:lnSpc>
                <a:spcPts val="3949"/>
              </a:lnSpc>
            </a:pPr>
            <a:r>
              <a:rPr lang="en-US" sz="2821" b="true">
                <a:solidFill>
                  <a:srgbClr val="282824"/>
                </a:solidFill>
                <a:latin typeface="Canva Sans Bold"/>
                <a:ea typeface="Canva Sans Bold"/>
                <a:cs typeface="Canva Sans Bold"/>
                <a:sym typeface="Canva Sans Bold"/>
              </a:rPr>
              <a:t>Raksha Krishna Moorthy- 002341520</a:t>
            </a:r>
          </a:p>
          <a:p>
            <a:pPr algn="r">
              <a:lnSpc>
                <a:spcPts val="3949"/>
              </a:lnSpc>
            </a:pPr>
            <a:r>
              <a:rPr lang="en-US" sz="2821" b="true">
                <a:solidFill>
                  <a:srgbClr val="282824"/>
                </a:solidFill>
                <a:latin typeface="Canva Sans Bold"/>
                <a:ea typeface="Canva Sans Bold"/>
                <a:cs typeface="Canva Sans Bold"/>
                <a:sym typeface="Canva Sans Bold"/>
              </a:rPr>
              <a:t>Manvith Reddy Dalli - 002083515</a:t>
            </a:r>
          </a:p>
          <a:p>
            <a:pPr algn="r">
              <a:lnSpc>
                <a:spcPts val="3949"/>
              </a:lnSpc>
            </a:pPr>
            <a:r>
              <a:rPr lang="en-US" sz="2821" b="true">
                <a:solidFill>
                  <a:srgbClr val="282824"/>
                </a:solidFill>
                <a:latin typeface="Canva Sans Bold"/>
                <a:ea typeface="Canva Sans Bold"/>
                <a:cs typeface="Canva Sans Bold"/>
                <a:sym typeface="Canva Sans Bold"/>
              </a:rPr>
              <a:t>Tanvi Reddy Bollavaram - 0028825648</a:t>
            </a:r>
          </a:p>
          <a:p>
            <a:pPr algn="r">
              <a:lnSpc>
                <a:spcPts val="3949"/>
              </a:lnSpc>
            </a:pP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DDD6CC"/>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EFECE6"/>
            </a:solidFill>
          </p:spPr>
        </p:sp>
      </p:grpSp>
      <p:sp>
        <p:nvSpPr>
          <p:cNvPr name="Freeform 6" id="6"/>
          <p:cNvSpPr/>
          <p:nvPr/>
        </p:nvSpPr>
        <p:spPr>
          <a:xfrm flipH="false" flipV="false" rot="0">
            <a:off x="4543514" y="2268196"/>
            <a:ext cx="11941676" cy="7463548"/>
          </a:xfrm>
          <a:custGeom>
            <a:avLst/>
            <a:gdLst/>
            <a:ahLst/>
            <a:cxnLst/>
            <a:rect r="r" b="b" t="t" l="l"/>
            <a:pathLst>
              <a:path h="7463548" w="11941676">
                <a:moveTo>
                  <a:pt x="0" y="0"/>
                </a:moveTo>
                <a:lnTo>
                  <a:pt x="11941676" y="0"/>
                </a:lnTo>
                <a:lnTo>
                  <a:pt x="11941676" y="7463548"/>
                </a:lnTo>
                <a:lnTo>
                  <a:pt x="0" y="7463548"/>
                </a:lnTo>
                <a:lnTo>
                  <a:pt x="0" y="0"/>
                </a:lnTo>
                <a:close/>
              </a:path>
            </a:pathLst>
          </a:custGeom>
          <a:blipFill>
            <a:blip r:embed="rId2"/>
            <a:stretch>
              <a:fillRect l="0" t="0" r="0" b="0"/>
            </a:stretch>
          </a:blipFill>
        </p:spPr>
      </p:sp>
      <p:sp>
        <p:nvSpPr>
          <p:cNvPr name="TextBox 7" id="7"/>
          <p:cNvSpPr txBox="true"/>
          <p:nvPr/>
        </p:nvSpPr>
        <p:spPr>
          <a:xfrm rot="0">
            <a:off x="563610" y="721346"/>
            <a:ext cx="7088237" cy="900112"/>
          </a:xfrm>
          <a:prstGeom prst="rect">
            <a:avLst/>
          </a:prstGeom>
        </p:spPr>
        <p:txBody>
          <a:bodyPr anchor="t" rtlCol="false" tIns="0" lIns="0" bIns="0" rIns="0">
            <a:spAutoFit/>
          </a:bodyPr>
          <a:lstStyle/>
          <a:p>
            <a:pPr algn="l">
              <a:lnSpc>
                <a:spcPts val="6937"/>
              </a:lnSpc>
            </a:pPr>
            <a:r>
              <a:rPr lang="en-US" sz="5562" b="true">
                <a:solidFill>
                  <a:srgbClr val="282824"/>
                </a:solidFill>
                <a:latin typeface="Arimo Bold"/>
                <a:ea typeface="Arimo Bold"/>
                <a:cs typeface="Arimo Bold"/>
                <a:sym typeface="Arimo Bold"/>
              </a:rPr>
              <a:t>Glimpse of UI</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DDD6CC"/>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EFECE6"/>
            </a:solidFill>
          </p:spPr>
        </p:sp>
      </p:grpSp>
      <p:sp>
        <p:nvSpPr>
          <p:cNvPr name="Freeform 6" id="6"/>
          <p:cNvSpPr/>
          <p:nvPr/>
        </p:nvSpPr>
        <p:spPr>
          <a:xfrm flipH="false" flipV="false" rot="0">
            <a:off x="2712568" y="1937609"/>
            <a:ext cx="12407985" cy="7754990"/>
          </a:xfrm>
          <a:custGeom>
            <a:avLst/>
            <a:gdLst/>
            <a:ahLst/>
            <a:cxnLst/>
            <a:rect r="r" b="b" t="t" l="l"/>
            <a:pathLst>
              <a:path h="7754990" w="12407985">
                <a:moveTo>
                  <a:pt x="0" y="0"/>
                </a:moveTo>
                <a:lnTo>
                  <a:pt x="12407985" y="0"/>
                </a:lnTo>
                <a:lnTo>
                  <a:pt x="12407985" y="7754990"/>
                </a:lnTo>
                <a:lnTo>
                  <a:pt x="0" y="7754990"/>
                </a:lnTo>
                <a:lnTo>
                  <a:pt x="0" y="0"/>
                </a:lnTo>
                <a:close/>
              </a:path>
            </a:pathLst>
          </a:custGeom>
          <a:blipFill>
            <a:blip r:embed="rId2"/>
            <a:stretch>
              <a:fillRect l="0" t="0" r="0" b="0"/>
            </a:stretch>
          </a:blipFill>
        </p:spPr>
      </p:sp>
      <p:sp>
        <p:nvSpPr>
          <p:cNvPr name="TextBox 7" id="7"/>
          <p:cNvSpPr txBox="true"/>
          <p:nvPr/>
        </p:nvSpPr>
        <p:spPr>
          <a:xfrm rot="0">
            <a:off x="563610" y="721346"/>
            <a:ext cx="7088237" cy="900112"/>
          </a:xfrm>
          <a:prstGeom prst="rect">
            <a:avLst/>
          </a:prstGeom>
        </p:spPr>
        <p:txBody>
          <a:bodyPr anchor="t" rtlCol="false" tIns="0" lIns="0" bIns="0" rIns="0">
            <a:spAutoFit/>
          </a:bodyPr>
          <a:lstStyle/>
          <a:p>
            <a:pPr algn="l">
              <a:lnSpc>
                <a:spcPts val="6937"/>
              </a:lnSpc>
            </a:pPr>
            <a:r>
              <a:rPr lang="en-US" sz="5562" b="true">
                <a:solidFill>
                  <a:srgbClr val="282824"/>
                </a:solidFill>
                <a:latin typeface="Arimo Bold"/>
                <a:ea typeface="Arimo Bold"/>
                <a:cs typeface="Arimo Bold"/>
                <a:sym typeface="Arimo Bold"/>
              </a:rPr>
              <a:t>Glimpse of UI</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0" y="0"/>
            <a:ext cx="18288000" cy="10287000"/>
            <a:chOff x="0" y="0"/>
            <a:chExt cx="24384000" cy="13716000"/>
          </a:xfrm>
        </p:grpSpPr>
        <p:sp>
          <p:nvSpPr>
            <p:cNvPr name="Freeform 4" id="4"/>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E5DFD2">
                <a:alpha val="94902"/>
              </a:srgbClr>
            </a:solidFill>
          </p:spPr>
        </p:sp>
      </p:grpSp>
      <p:sp>
        <p:nvSpPr>
          <p:cNvPr name="TextBox 5" id="5"/>
          <p:cNvSpPr txBox="true"/>
          <p:nvPr/>
        </p:nvSpPr>
        <p:spPr>
          <a:xfrm rot="0">
            <a:off x="876002" y="611485"/>
            <a:ext cx="13383965" cy="1555750"/>
          </a:xfrm>
          <a:prstGeom prst="rect">
            <a:avLst/>
          </a:prstGeom>
        </p:spPr>
        <p:txBody>
          <a:bodyPr anchor="t" rtlCol="false" tIns="0" lIns="0" bIns="0" rIns="0">
            <a:spAutoFit/>
          </a:bodyPr>
          <a:lstStyle/>
          <a:p>
            <a:pPr algn="l">
              <a:lnSpc>
                <a:spcPts val="6125"/>
              </a:lnSpc>
            </a:pPr>
            <a:r>
              <a:rPr lang="en-US" sz="4875" b="true">
                <a:solidFill>
                  <a:srgbClr val="312F2B"/>
                </a:solidFill>
                <a:latin typeface="Arimo Bold"/>
                <a:ea typeface="Arimo Bold"/>
                <a:cs typeface="Arimo Bold"/>
                <a:sym typeface="Arimo Bold"/>
              </a:rPr>
              <a:t>Conclusion: Revolutionizing Mental Health Care</a:t>
            </a:r>
          </a:p>
        </p:txBody>
      </p:sp>
      <p:grpSp>
        <p:nvGrpSpPr>
          <p:cNvPr name="Group 6" id="6"/>
          <p:cNvGrpSpPr/>
          <p:nvPr/>
        </p:nvGrpSpPr>
        <p:grpSpPr>
          <a:xfrm rot="0">
            <a:off x="871240" y="2167235"/>
            <a:ext cx="2076450" cy="1451521"/>
            <a:chOff x="0" y="0"/>
            <a:chExt cx="2768600" cy="1935362"/>
          </a:xfrm>
        </p:grpSpPr>
        <p:sp>
          <p:nvSpPr>
            <p:cNvPr name="Freeform 7" id="7"/>
            <p:cNvSpPr/>
            <p:nvPr/>
          </p:nvSpPr>
          <p:spPr>
            <a:xfrm flipH="false" flipV="false" rot="0">
              <a:off x="6350" y="6350"/>
              <a:ext cx="2755900" cy="1922653"/>
            </a:xfrm>
            <a:custGeom>
              <a:avLst/>
              <a:gdLst/>
              <a:ahLst/>
              <a:cxnLst/>
              <a:rect r="r" b="b" t="t" l="l"/>
              <a:pathLst>
                <a:path h="1922653" w="2755900">
                  <a:moveTo>
                    <a:pt x="0" y="140208"/>
                  </a:moveTo>
                  <a:cubicBezTo>
                    <a:pt x="0" y="62738"/>
                    <a:pt x="62865" y="0"/>
                    <a:pt x="140462" y="0"/>
                  </a:cubicBezTo>
                  <a:lnTo>
                    <a:pt x="2615438" y="0"/>
                  </a:lnTo>
                  <a:cubicBezTo>
                    <a:pt x="2693035" y="0"/>
                    <a:pt x="2755900" y="62738"/>
                    <a:pt x="2755900" y="140208"/>
                  </a:cubicBezTo>
                  <a:lnTo>
                    <a:pt x="2755900" y="1782445"/>
                  </a:lnTo>
                  <a:cubicBezTo>
                    <a:pt x="2755900" y="1859915"/>
                    <a:pt x="2693035" y="1922653"/>
                    <a:pt x="2615438" y="1922653"/>
                  </a:cubicBezTo>
                  <a:lnTo>
                    <a:pt x="140462" y="1922653"/>
                  </a:lnTo>
                  <a:cubicBezTo>
                    <a:pt x="62865" y="1922653"/>
                    <a:pt x="0" y="1859915"/>
                    <a:pt x="0" y="1782445"/>
                  </a:cubicBezTo>
                  <a:close/>
                </a:path>
              </a:pathLst>
            </a:custGeom>
            <a:solidFill>
              <a:srgbClr val="E8E8E3"/>
            </a:solidFill>
          </p:spPr>
        </p:sp>
        <p:sp>
          <p:nvSpPr>
            <p:cNvPr name="Freeform 8" id="8"/>
            <p:cNvSpPr/>
            <p:nvPr/>
          </p:nvSpPr>
          <p:spPr>
            <a:xfrm flipH="false" flipV="false" rot="0">
              <a:off x="0" y="0"/>
              <a:ext cx="2768600" cy="1935353"/>
            </a:xfrm>
            <a:custGeom>
              <a:avLst/>
              <a:gdLst/>
              <a:ahLst/>
              <a:cxnLst/>
              <a:rect r="r" b="b" t="t" l="l"/>
              <a:pathLst>
                <a:path h="1935353" w="2768600">
                  <a:moveTo>
                    <a:pt x="0" y="146558"/>
                  </a:moveTo>
                  <a:cubicBezTo>
                    <a:pt x="0" y="65532"/>
                    <a:pt x="65786" y="0"/>
                    <a:pt x="146812" y="0"/>
                  </a:cubicBezTo>
                  <a:lnTo>
                    <a:pt x="2621788" y="0"/>
                  </a:lnTo>
                  <a:lnTo>
                    <a:pt x="2621788" y="6350"/>
                  </a:lnTo>
                  <a:lnTo>
                    <a:pt x="2621788" y="0"/>
                  </a:lnTo>
                  <a:cubicBezTo>
                    <a:pt x="2702814" y="0"/>
                    <a:pt x="2768600" y="65532"/>
                    <a:pt x="2768600" y="146558"/>
                  </a:cubicBezTo>
                  <a:lnTo>
                    <a:pt x="2762250" y="146558"/>
                  </a:lnTo>
                  <a:lnTo>
                    <a:pt x="2768600" y="146558"/>
                  </a:lnTo>
                  <a:lnTo>
                    <a:pt x="2768600" y="1788795"/>
                  </a:lnTo>
                  <a:lnTo>
                    <a:pt x="2762250" y="1788795"/>
                  </a:lnTo>
                  <a:lnTo>
                    <a:pt x="2768600" y="1788795"/>
                  </a:lnTo>
                  <a:cubicBezTo>
                    <a:pt x="2768600" y="1869694"/>
                    <a:pt x="2702814" y="1935353"/>
                    <a:pt x="2621788" y="1935353"/>
                  </a:cubicBezTo>
                  <a:lnTo>
                    <a:pt x="2621788" y="1929003"/>
                  </a:lnTo>
                  <a:lnTo>
                    <a:pt x="2621788" y="1935353"/>
                  </a:lnTo>
                  <a:lnTo>
                    <a:pt x="146812" y="1935353"/>
                  </a:lnTo>
                  <a:lnTo>
                    <a:pt x="146812" y="1929003"/>
                  </a:lnTo>
                  <a:lnTo>
                    <a:pt x="146812" y="1935353"/>
                  </a:lnTo>
                  <a:cubicBezTo>
                    <a:pt x="65786" y="1935353"/>
                    <a:pt x="0" y="1869821"/>
                    <a:pt x="0" y="1788795"/>
                  </a:cubicBezTo>
                  <a:lnTo>
                    <a:pt x="0" y="146558"/>
                  </a:lnTo>
                  <a:lnTo>
                    <a:pt x="6350" y="146558"/>
                  </a:lnTo>
                  <a:lnTo>
                    <a:pt x="0" y="146558"/>
                  </a:lnTo>
                  <a:moveTo>
                    <a:pt x="12700" y="146558"/>
                  </a:moveTo>
                  <a:lnTo>
                    <a:pt x="12700" y="1788795"/>
                  </a:lnTo>
                  <a:lnTo>
                    <a:pt x="6350" y="1788795"/>
                  </a:lnTo>
                  <a:lnTo>
                    <a:pt x="12700" y="1788795"/>
                  </a:lnTo>
                  <a:cubicBezTo>
                    <a:pt x="12700" y="1862709"/>
                    <a:pt x="72771" y="1922653"/>
                    <a:pt x="146812" y="1922653"/>
                  </a:cubicBezTo>
                  <a:lnTo>
                    <a:pt x="2621788" y="1922653"/>
                  </a:lnTo>
                  <a:cubicBezTo>
                    <a:pt x="2695829" y="1922653"/>
                    <a:pt x="2755900" y="1862709"/>
                    <a:pt x="2755900" y="1788795"/>
                  </a:cubicBezTo>
                  <a:lnTo>
                    <a:pt x="2755900" y="146558"/>
                  </a:lnTo>
                  <a:cubicBezTo>
                    <a:pt x="2755900" y="72644"/>
                    <a:pt x="2695829" y="12700"/>
                    <a:pt x="2621788" y="12700"/>
                  </a:cubicBezTo>
                  <a:lnTo>
                    <a:pt x="146812" y="12700"/>
                  </a:lnTo>
                  <a:lnTo>
                    <a:pt x="146812" y="6350"/>
                  </a:lnTo>
                  <a:lnTo>
                    <a:pt x="146812" y="12700"/>
                  </a:lnTo>
                  <a:cubicBezTo>
                    <a:pt x="72771" y="12700"/>
                    <a:pt x="12700" y="72644"/>
                    <a:pt x="12700" y="146558"/>
                  </a:cubicBezTo>
                  <a:close/>
                </a:path>
              </a:pathLst>
            </a:custGeom>
            <a:solidFill>
              <a:srgbClr val="CECEC9"/>
            </a:solidFill>
          </p:spPr>
        </p:sp>
      </p:grpSp>
      <p:sp>
        <p:nvSpPr>
          <p:cNvPr name="TextBox 9" id="9"/>
          <p:cNvSpPr txBox="true"/>
          <p:nvPr/>
        </p:nvSpPr>
        <p:spPr>
          <a:xfrm rot="0">
            <a:off x="1135708" y="2537966"/>
            <a:ext cx="134391" cy="605284"/>
          </a:xfrm>
          <a:prstGeom prst="rect">
            <a:avLst/>
          </a:prstGeom>
        </p:spPr>
        <p:txBody>
          <a:bodyPr anchor="t" rtlCol="false" tIns="0" lIns="0" bIns="0" rIns="0">
            <a:spAutoFit/>
          </a:bodyPr>
          <a:lstStyle/>
          <a:p>
            <a:pPr algn="ctr">
              <a:lnSpc>
                <a:spcPts val="3937"/>
              </a:lnSpc>
            </a:pPr>
            <a:r>
              <a:rPr lang="en-US" sz="2437">
                <a:solidFill>
                  <a:srgbClr val="272525"/>
                </a:solidFill>
                <a:latin typeface="Arimo"/>
                <a:ea typeface="Arimo"/>
                <a:cs typeface="Arimo"/>
                <a:sym typeface="Arimo"/>
              </a:rPr>
              <a:t>1</a:t>
            </a:r>
          </a:p>
        </p:txBody>
      </p:sp>
      <p:sp>
        <p:nvSpPr>
          <p:cNvPr name="TextBox 10" id="10"/>
          <p:cNvSpPr txBox="true"/>
          <p:nvPr/>
        </p:nvSpPr>
        <p:spPr>
          <a:xfrm rot="0">
            <a:off x="3193107" y="2403128"/>
            <a:ext cx="3128814" cy="410021"/>
          </a:xfrm>
          <a:prstGeom prst="rect">
            <a:avLst/>
          </a:prstGeom>
        </p:spPr>
        <p:txBody>
          <a:bodyPr anchor="t" rtlCol="false" tIns="0" lIns="0" bIns="0" rIns="0">
            <a:spAutoFit/>
          </a:bodyPr>
          <a:lstStyle/>
          <a:p>
            <a:pPr algn="l">
              <a:lnSpc>
                <a:spcPts val="3062"/>
              </a:lnSpc>
            </a:pPr>
            <a:r>
              <a:rPr lang="en-US" sz="2437">
                <a:solidFill>
                  <a:srgbClr val="272525"/>
                </a:solidFill>
                <a:latin typeface="Arimo"/>
                <a:ea typeface="Arimo"/>
                <a:cs typeface="Arimo"/>
                <a:sym typeface="Arimo"/>
              </a:rPr>
              <a:t>Bridge Gaps</a:t>
            </a:r>
          </a:p>
        </p:txBody>
      </p:sp>
      <p:sp>
        <p:nvSpPr>
          <p:cNvPr name="TextBox 11" id="11"/>
          <p:cNvSpPr txBox="true"/>
          <p:nvPr/>
        </p:nvSpPr>
        <p:spPr>
          <a:xfrm rot="0">
            <a:off x="3193107" y="2887116"/>
            <a:ext cx="4697760" cy="476696"/>
          </a:xfrm>
          <a:prstGeom prst="rect">
            <a:avLst/>
          </a:prstGeom>
        </p:spPr>
        <p:txBody>
          <a:bodyPr anchor="t" rtlCol="false" tIns="0" lIns="0" bIns="0" rIns="0">
            <a:spAutoFit/>
          </a:bodyPr>
          <a:lstStyle/>
          <a:p>
            <a:pPr algn="l">
              <a:lnSpc>
                <a:spcPts val="3125"/>
              </a:lnSpc>
            </a:pPr>
            <a:r>
              <a:rPr lang="en-US" sz="1937">
                <a:solidFill>
                  <a:srgbClr val="272525"/>
                </a:solidFill>
                <a:latin typeface="Lato"/>
                <a:ea typeface="Lato"/>
                <a:cs typeface="Lato"/>
                <a:sym typeface="Lato"/>
              </a:rPr>
              <a:t>Connect networks, roles, and organizations</a:t>
            </a:r>
          </a:p>
        </p:txBody>
      </p:sp>
      <p:grpSp>
        <p:nvGrpSpPr>
          <p:cNvPr name="Group 12" id="12"/>
          <p:cNvGrpSpPr/>
          <p:nvPr/>
        </p:nvGrpSpPr>
        <p:grpSpPr>
          <a:xfrm rot="0">
            <a:off x="3067943" y="3602088"/>
            <a:ext cx="14219039" cy="14288"/>
            <a:chOff x="0" y="0"/>
            <a:chExt cx="18958718" cy="19050"/>
          </a:xfrm>
        </p:grpSpPr>
        <p:sp>
          <p:nvSpPr>
            <p:cNvPr name="Freeform 13" id="13"/>
            <p:cNvSpPr/>
            <p:nvPr/>
          </p:nvSpPr>
          <p:spPr>
            <a:xfrm flipH="false" flipV="false" rot="0">
              <a:off x="0" y="0"/>
              <a:ext cx="18958688" cy="19050"/>
            </a:xfrm>
            <a:custGeom>
              <a:avLst/>
              <a:gdLst/>
              <a:ahLst/>
              <a:cxnLst/>
              <a:rect r="r" b="b" t="t" l="l"/>
              <a:pathLst>
                <a:path h="19050" w="18958688">
                  <a:moveTo>
                    <a:pt x="0" y="9525"/>
                  </a:moveTo>
                  <a:cubicBezTo>
                    <a:pt x="0" y="4318"/>
                    <a:pt x="4318" y="0"/>
                    <a:pt x="9525" y="0"/>
                  </a:cubicBezTo>
                  <a:lnTo>
                    <a:pt x="18949163" y="0"/>
                  </a:lnTo>
                  <a:cubicBezTo>
                    <a:pt x="18954370" y="0"/>
                    <a:pt x="18958688" y="4318"/>
                    <a:pt x="18958688" y="9525"/>
                  </a:cubicBezTo>
                  <a:cubicBezTo>
                    <a:pt x="18958688" y="14732"/>
                    <a:pt x="18954370" y="19050"/>
                    <a:pt x="18949163" y="19050"/>
                  </a:cubicBezTo>
                  <a:lnTo>
                    <a:pt x="9525" y="19050"/>
                  </a:lnTo>
                  <a:cubicBezTo>
                    <a:pt x="4318" y="19050"/>
                    <a:pt x="0" y="14732"/>
                    <a:pt x="0" y="9525"/>
                  </a:cubicBezTo>
                  <a:close/>
                </a:path>
              </a:pathLst>
            </a:custGeom>
            <a:solidFill>
              <a:srgbClr val="CECEC9"/>
            </a:solidFill>
          </p:spPr>
        </p:sp>
      </p:grpSp>
      <p:grpSp>
        <p:nvGrpSpPr>
          <p:cNvPr name="Group 14" id="14"/>
          <p:cNvGrpSpPr/>
          <p:nvPr/>
        </p:nvGrpSpPr>
        <p:grpSpPr>
          <a:xfrm rot="0">
            <a:off x="871240" y="3734246"/>
            <a:ext cx="4143524" cy="1451521"/>
            <a:chOff x="0" y="0"/>
            <a:chExt cx="5524698" cy="1935362"/>
          </a:xfrm>
        </p:grpSpPr>
        <p:sp>
          <p:nvSpPr>
            <p:cNvPr name="Freeform 15" id="15"/>
            <p:cNvSpPr/>
            <p:nvPr/>
          </p:nvSpPr>
          <p:spPr>
            <a:xfrm flipH="false" flipV="false" rot="0">
              <a:off x="6350" y="6350"/>
              <a:ext cx="5512054" cy="1922653"/>
            </a:xfrm>
            <a:custGeom>
              <a:avLst/>
              <a:gdLst/>
              <a:ahLst/>
              <a:cxnLst/>
              <a:rect r="r" b="b" t="t" l="l"/>
              <a:pathLst>
                <a:path h="1922653" w="5512054">
                  <a:moveTo>
                    <a:pt x="0" y="140208"/>
                  </a:moveTo>
                  <a:cubicBezTo>
                    <a:pt x="0" y="62738"/>
                    <a:pt x="62992" y="0"/>
                    <a:pt x="140843" y="0"/>
                  </a:cubicBezTo>
                  <a:lnTo>
                    <a:pt x="5371211" y="0"/>
                  </a:lnTo>
                  <a:cubicBezTo>
                    <a:pt x="5448935" y="0"/>
                    <a:pt x="5512054" y="62738"/>
                    <a:pt x="5512054" y="140208"/>
                  </a:cubicBezTo>
                  <a:lnTo>
                    <a:pt x="5512054" y="1782445"/>
                  </a:lnTo>
                  <a:cubicBezTo>
                    <a:pt x="5512054" y="1859915"/>
                    <a:pt x="5449062" y="1922653"/>
                    <a:pt x="5371211" y="1922653"/>
                  </a:cubicBezTo>
                  <a:lnTo>
                    <a:pt x="140843" y="1922653"/>
                  </a:lnTo>
                  <a:cubicBezTo>
                    <a:pt x="62992" y="1922653"/>
                    <a:pt x="0" y="1859915"/>
                    <a:pt x="0" y="1782445"/>
                  </a:cubicBezTo>
                  <a:close/>
                </a:path>
              </a:pathLst>
            </a:custGeom>
            <a:solidFill>
              <a:srgbClr val="E8E8E3"/>
            </a:solidFill>
          </p:spPr>
        </p:sp>
        <p:sp>
          <p:nvSpPr>
            <p:cNvPr name="Freeform 16" id="16"/>
            <p:cNvSpPr/>
            <p:nvPr/>
          </p:nvSpPr>
          <p:spPr>
            <a:xfrm flipH="false" flipV="false" rot="0">
              <a:off x="0" y="0"/>
              <a:ext cx="5524754" cy="1935353"/>
            </a:xfrm>
            <a:custGeom>
              <a:avLst/>
              <a:gdLst/>
              <a:ahLst/>
              <a:cxnLst/>
              <a:rect r="r" b="b" t="t" l="l"/>
              <a:pathLst>
                <a:path h="1935353" w="5524754">
                  <a:moveTo>
                    <a:pt x="0" y="146558"/>
                  </a:moveTo>
                  <a:cubicBezTo>
                    <a:pt x="0" y="65532"/>
                    <a:pt x="65913" y="0"/>
                    <a:pt x="147193" y="0"/>
                  </a:cubicBezTo>
                  <a:lnTo>
                    <a:pt x="5377561" y="0"/>
                  </a:lnTo>
                  <a:lnTo>
                    <a:pt x="5377561" y="6350"/>
                  </a:lnTo>
                  <a:lnTo>
                    <a:pt x="5377561" y="0"/>
                  </a:lnTo>
                  <a:cubicBezTo>
                    <a:pt x="5458841" y="0"/>
                    <a:pt x="5524754" y="65532"/>
                    <a:pt x="5524754" y="146558"/>
                  </a:cubicBezTo>
                  <a:lnTo>
                    <a:pt x="5518404" y="146558"/>
                  </a:lnTo>
                  <a:lnTo>
                    <a:pt x="5524754" y="146558"/>
                  </a:lnTo>
                  <a:lnTo>
                    <a:pt x="5524754" y="1788795"/>
                  </a:lnTo>
                  <a:lnTo>
                    <a:pt x="5518404" y="1788795"/>
                  </a:lnTo>
                  <a:lnTo>
                    <a:pt x="5524754" y="1788795"/>
                  </a:lnTo>
                  <a:cubicBezTo>
                    <a:pt x="5524754" y="1869694"/>
                    <a:pt x="5458841" y="1935353"/>
                    <a:pt x="5377561" y="1935353"/>
                  </a:cubicBezTo>
                  <a:lnTo>
                    <a:pt x="5377561" y="1929003"/>
                  </a:lnTo>
                  <a:lnTo>
                    <a:pt x="5377561" y="1935353"/>
                  </a:lnTo>
                  <a:lnTo>
                    <a:pt x="147193" y="1935353"/>
                  </a:lnTo>
                  <a:lnTo>
                    <a:pt x="147193" y="1929003"/>
                  </a:lnTo>
                  <a:lnTo>
                    <a:pt x="147193" y="1935353"/>
                  </a:lnTo>
                  <a:cubicBezTo>
                    <a:pt x="65913" y="1935353"/>
                    <a:pt x="0" y="1869821"/>
                    <a:pt x="0" y="1788795"/>
                  </a:cubicBezTo>
                  <a:lnTo>
                    <a:pt x="0" y="146558"/>
                  </a:lnTo>
                  <a:lnTo>
                    <a:pt x="6350" y="146558"/>
                  </a:lnTo>
                  <a:lnTo>
                    <a:pt x="0" y="146558"/>
                  </a:lnTo>
                  <a:moveTo>
                    <a:pt x="12700" y="146558"/>
                  </a:moveTo>
                  <a:lnTo>
                    <a:pt x="12700" y="1788795"/>
                  </a:lnTo>
                  <a:lnTo>
                    <a:pt x="6350" y="1788795"/>
                  </a:lnTo>
                  <a:lnTo>
                    <a:pt x="12700" y="1788795"/>
                  </a:lnTo>
                  <a:cubicBezTo>
                    <a:pt x="12700" y="1862709"/>
                    <a:pt x="72898" y="1922653"/>
                    <a:pt x="147193" y="1922653"/>
                  </a:cubicBezTo>
                  <a:lnTo>
                    <a:pt x="5377561" y="1922653"/>
                  </a:lnTo>
                  <a:cubicBezTo>
                    <a:pt x="5451856" y="1922653"/>
                    <a:pt x="5512054" y="1862709"/>
                    <a:pt x="5512054" y="1788795"/>
                  </a:cubicBezTo>
                  <a:lnTo>
                    <a:pt x="5512054" y="146558"/>
                  </a:lnTo>
                  <a:cubicBezTo>
                    <a:pt x="5512054" y="72644"/>
                    <a:pt x="5451856" y="12700"/>
                    <a:pt x="5377561" y="12700"/>
                  </a:cubicBezTo>
                  <a:lnTo>
                    <a:pt x="147193" y="12700"/>
                  </a:lnTo>
                  <a:lnTo>
                    <a:pt x="147193" y="6350"/>
                  </a:lnTo>
                  <a:lnTo>
                    <a:pt x="147193" y="12700"/>
                  </a:lnTo>
                  <a:cubicBezTo>
                    <a:pt x="72898" y="12700"/>
                    <a:pt x="12700" y="72644"/>
                    <a:pt x="12700" y="146558"/>
                  </a:cubicBezTo>
                  <a:close/>
                </a:path>
              </a:pathLst>
            </a:custGeom>
            <a:solidFill>
              <a:srgbClr val="CECEC9"/>
            </a:solidFill>
          </p:spPr>
        </p:sp>
      </p:grpSp>
      <p:sp>
        <p:nvSpPr>
          <p:cNvPr name="TextBox 17" id="17"/>
          <p:cNvSpPr txBox="true"/>
          <p:nvPr/>
        </p:nvSpPr>
        <p:spPr>
          <a:xfrm rot="0">
            <a:off x="1135708" y="4104977"/>
            <a:ext cx="174724" cy="605284"/>
          </a:xfrm>
          <a:prstGeom prst="rect">
            <a:avLst/>
          </a:prstGeom>
        </p:spPr>
        <p:txBody>
          <a:bodyPr anchor="t" rtlCol="false" tIns="0" lIns="0" bIns="0" rIns="0">
            <a:spAutoFit/>
          </a:bodyPr>
          <a:lstStyle/>
          <a:p>
            <a:pPr algn="ctr">
              <a:lnSpc>
                <a:spcPts val="3937"/>
              </a:lnSpc>
            </a:pPr>
            <a:r>
              <a:rPr lang="en-US" sz="2437">
                <a:solidFill>
                  <a:srgbClr val="272525"/>
                </a:solidFill>
                <a:latin typeface="Arimo"/>
                <a:ea typeface="Arimo"/>
                <a:cs typeface="Arimo"/>
                <a:sym typeface="Arimo"/>
              </a:rPr>
              <a:t>2</a:t>
            </a:r>
          </a:p>
        </p:txBody>
      </p:sp>
      <p:sp>
        <p:nvSpPr>
          <p:cNvPr name="TextBox 18" id="18"/>
          <p:cNvSpPr txBox="true"/>
          <p:nvPr/>
        </p:nvSpPr>
        <p:spPr>
          <a:xfrm rot="0">
            <a:off x="5260181" y="3970139"/>
            <a:ext cx="3128814" cy="410021"/>
          </a:xfrm>
          <a:prstGeom prst="rect">
            <a:avLst/>
          </a:prstGeom>
        </p:spPr>
        <p:txBody>
          <a:bodyPr anchor="t" rtlCol="false" tIns="0" lIns="0" bIns="0" rIns="0">
            <a:spAutoFit/>
          </a:bodyPr>
          <a:lstStyle/>
          <a:p>
            <a:pPr algn="l">
              <a:lnSpc>
                <a:spcPts val="3062"/>
              </a:lnSpc>
            </a:pPr>
            <a:r>
              <a:rPr lang="en-US" sz="2437">
                <a:solidFill>
                  <a:srgbClr val="272525"/>
                </a:solidFill>
                <a:latin typeface="Arimo"/>
                <a:ea typeface="Arimo"/>
                <a:cs typeface="Arimo"/>
                <a:sym typeface="Arimo"/>
              </a:rPr>
              <a:t>Enhance Services</a:t>
            </a:r>
          </a:p>
        </p:txBody>
      </p:sp>
      <p:sp>
        <p:nvSpPr>
          <p:cNvPr name="TextBox 19" id="19"/>
          <p:cNvSpPr txBox="true"/>
          <p:nvPr/>
        </p:nvSpPr>
        <p:spPr>
          <a:xfrm rot="0">
            <a:off x="5260181" y="4454129"/>
            <a:ext cx="4796284" cy="476696"/>
          </a:xfrm>
          <a:prstGeom prst="rect">
            <a:avLst/>
          </a:prstGeom>
        </p:spPr>
        <p:txBody>
          <a:bodyPr anchor="t" rtlCol="false" tIns="0" lIns="0" bIns="0" rIns="0">
            <a:spAutoFit/>
          </a:bodyPr>
          <a:lstStyle/>
          <a:p>
            <a:pPr algn="l">
              <a:lnSpc>
                <a:spcPts val="3125"/>
              </a:lnSpc>
            </a:pPr>
            <a:r>
              <a:rPr lang="en-US" sz="1937">
                <a:solidFill>
                  <a:srgbClr val="272525"/>
                </a:solidFill>
                <a:latin typeface="Lato"/>
                <a:ea typeface="Lato"/>
                <a:cs typeface="Lato"/>
                <a:sym typeface="Lato"/>
              </a:rPr>
              <a:t>Provide timely, efficient, and affordable care</a:t>
            </a:r>
          </a:p>
        </p:txBody>
      </p:sp>
      <p:grpSp>
        <p:nvGrpSpPr>
          <p:cNvPr name="Group 20" id="20"/>
          <p:cNvGrpSpPr/>
          <p:nvPr/>
        </p:nvGrpSpPr>
        <p:grpSpPr>
          <a:xfrm rot="0">
            <a:off x="5135016" y="5169099"/>
            <a:ext cx="12151965" cy="14288"/>
            <a:chOff x="0" y="0"/>
            <a:chExt cx="16202620" cy="19050"/>
          </a:xfrm>
        </p:grpSpPr>
        <p:sp>
          <p:nvSpPr>
            <p:cNvPr name="Freeform 21" id="21"/>
            <p:cNvSpPr/>
            <p:nvPr/>
          </p:nvSpPr>
          <p:spPr>
            <a:xfrm flipH="false" flipV="false" rot="0">
              <a:off x="0" y="0"/>
              <a:ext cx="16202661" cy="19050"/>
            </a:xfrm>
            <a:custGeom>
              <a:avLst/>
              <a:gdLst/>
              <a:ahLst/>
              <a:cxnLst/>
              <a:rect r="r" b="b" t="t" l="l"/>
              <a:pathLst>
                <a:path h="19050" w="16202661">
                  <a:moveTo>
                    <a:pt x="0" y="9525"/>
                  </a:moveTo>
                  <a:cubicBezTo>
                    <a:pt x="0" y="4318"/>
                    <a:pt x="4318" y="0"/>
                    <a:pt x="9525" y="0"/>
                  </a:cubicBezTo>
                  <a:lnTo>
                    <a:pt x="16193136" y="0"/>
                  </a:lnTo>
                  <a:cubicBezTo>
                    <a:pt x="16198343" y="0"/>
                    <a:pt x="16202661" y="4318"/>
                    <a:pt x="16202661" y="9525"/>
                  </a:cubicBezTo>
                  <a:cubicBezTo>
                    <a:pt x="16202661" y="14732"/>
                    <a:pt x="16198343" y="19050"/>
                    <a:pt x="16193136" y="19050"/>
                  </a:cubicBezTo>
                  <a:lnTo>
                    <a:pt x="9525" y="19050"/>
                  </a:lnTo>
                  <a:cubicBezTo>
                    <a:pt x="4318" y="19050"/>
                    <a:pt x="0" y="14732"/>
                    <a:pt x="0" y="9525"/>
                  </a:cubicBezTo>
                  <a:close/>
                </a:path>
              </a:pathLst>
            </a:custGeom>
            <a:solidFill>
              <a:srgbClr val="CECEC9"/>
            </a:solidFill>
          </p:spPr>
        </p:sp>
      </p:grpSp>
      <p:grpSp>
        <p:nvGrpSpPr>
          <p:cNvPr name="Group 22" id="22"/>
          <p:cNvGrpSpPr/>
          <p:nvPr/>
        </p:nvGrpSpPr>
        <p:grpSpPr>
          <a:xfrm rot="0">
            <a:off x="871240" y="5301257"/>
            <a:ext cx="6210449" cy="1451521"/>
            <a:chOff x="0" y="0"/>
            <a:chExt cx="8280598" cy="1935362"/>
          </a:xfrm>
        </p:grpSpPr>
        <p:sp>
          <p:nvSpPr>
            <p:cNvPr name="Freeform 23" id="23"/>
            <p:cNvSpPr/>
            <p:nvPr/>
          </p:nvSpPr>
          <p:spPr>
            <a:xfrm flipH="false" flipV="false" rot="0">
              <a:off x="6350" y="6350"/>
              <a:ext cx="8267827" cy="1922653"/>
            </a:xfrm>
            <a:custGeom>
              <a:avLst/>
              <a:gdLst/>
              <a:ahLst/>
              <a:cxnLst/>
              <a:rect r="r" b="b" t="t" l="l"/>
              <a:pathLst>
                <a:path h="1922653" w="8267827">
                  <a:moveTo>
                    <a:pt x="0" y="140208"/>
                  </a:moveTo>
                  <a:cubicBezTo>
                    <a:pt x="0" y="62738"/>
                    <a:pt x="63119" y="0"/>
                    <a:pt x="140843" y="0"/>
                  </a:cubicBezTo>
                  <a:lnTo>
                    <a:pt x="8126984" y="0"/>
                  </a:lnTo>
                  <a:cubicBezTo>
                    <a:pt x="8204835" y="0"/>
                    <a:pt x="8267827" y="62738"/>
                    <a:pt x="8267827" y="140208"/>
                  </a:cubicBezTo>
                  <a:lnTo>
                    <a:pt x="8267827" y="1782445"/>
                  </a:lnTo>
                  <a:cubicBezTo>
                    <a:pt x="8267827" y="1859915"/>
                    <a:pt x="8204708" y="1922653"/>
                    <a:pt x="8126984" y="1922653"/>
                  </a:cubicBezTo>
                  <a:lnTo>
                    <a:pt x="140843" y="1922653"/>
                  </a:lnTo>
                  <a:cubicBezTo>
                    <a:pt x="63119" y="1922653"/>
                    <a:pt x="0" y="1859915"/>
                    <a:pt x="0" y="1782445"/>
                  </a:cubicBezTo>
                  <a:close/>
                </a:path>
              </a:pathLst>
            </a:custGeom>
            <a:solidFill>
              <a:srgbClr val="E8E8E3"/>
            </a:solidFill>
          </p:spPr>
        </p:sp>
        <p:sp>
          <p:nvSpPr>
            <p:cNvPr name="Freeform 24" id="24"/>
            <p:cNvSpPr/>
            <p:nvPr/>
          </p:nvSpPr>
          <p:spPr>
            <a:xfrm flipH="false" flipV="false" rot="0">
              <a:off x="0" y="0"/>
              <a:ext cx="8280527" cy="1935353"/>
            </a:xfrm>
            <a:custGeom>
              <a:avLst/>
              <a:gdLst/>
              <a:ahLst/>
              <a:cxnLst/>
              <a:rect r="r" b="b" t="t" l="l"/>
              <a:pathLst>
                <a:path h="1935353" w="8280527">
                  <a:moveTo>
                    <a:pt x="0" y="146558"/>
                  </a:moveTo>
                  <a:cubicBezTo>
                    <a:pt x="0" y="65532"/>
                    <a:pt x="65913" y="0"/>
                    <a:pt x="147193" y="0"/>
                  </a:cubicBezTo>
                  <a:lnTo>
                    <a:pt x="8133334" y="0"/>
                  </a:lnTo>
                  <a:lnTo>
                    <a:pt x="8133334" y="6350"/>
                  </a:lnTo>
                  <a:lnTo>
                    <a:pt x="8133334" y="0"/>
                  </a:lnTo>
                  <a:cubicBezTo>
                    <a:pt x="8214614" y="0"/>
                    <a:pt x="8280527" y="65532"/>
                    <a:pt x="8280527" y="146558"/>
                  </a:cubicBezTo>
                  <a:lnTo>
                    <a:pt x="8274177" y="146558"/>
                  </a:lnTo>
                  <a:lnTo>
                    <a:pt x="8280527" y="146558"/>
                  </a:lnTo>
                  <a:lnTo>
                    <a:pt x="8280527" y="1788795"/>
                  </a:lnTo>
                  <a:lnTo>
                    <a:pt x="8274177" y="1788795"/>
                  </a:lnTo>
                  <a:lnTo>
                    <a:pt x="8280527" y="1788795"/>
                  </a:lnTo>
                  <a:cubicBezTo>
                    <a:pt x="8280527" y="1869694"/>
                    <a:pt x="8214614" y="1935353"/>
                    <a:pt x="8133334" y="1935353"/>
                  </a:cubicBezTo>
                  <a:lnTo>
                    <a:pt x="8133334" y="1929003"/>
                  </a:lnTo>
                  <a:lnTo>
                    <a:pt x="8133334" y="1935353"/>
                  </a:lnTo>
                  <a:lnTo>
                    <a:pt x="147193" y="1935353"/>
                  </a:lnTo>
                  <a:lnTo>
                    <a:pt x="147193" y="1929003"/>
                  </a:lnTo>
                  <a:lnTo>
                    <a:pt x="147193" y="1935353"/>
                  </a:lnTo>
                  <a:cubicBezTo>
                    <a:pt x="65913" y="1935353"/>
                    <a:pt x="0" y="1869821"/>
                    <a:pt x="0" y="1788795"/>
                  </a:cubicBezTo>
                  <a:lnTo>
                    <a:pt x="0" y="146558"/>
                  </a:lnTo>
                  <a:lnTo>
                    <a:pt x="6350" y="146558"/>
                  </a:lnTo>
                  <a:lnTo>
                    <a:pt x="0" y="146558"/>
                  </a:lnTo>
                  <a:moveTo>
                    <a:pt x="12700" y="146558"/>
                  </a:moveTo>
                  <a:lnTo>
                    <a:pt x="12700" y="1788795"/>
                  </a:lnTo>
                  <a:lnTo>
                    <a:pt x="6350" y="1788795"/>
                  </a:lnTo>
                  <a:lnTo>
                    <a:pt x="12700" y="1788795"/>
                  </a:lnTo>
                  <a:cubicBezTo>
                    <a:pt x="12700" y="1862709"/>
                    <a:pt x="72898" y="1922653"/>
                    <a:pt x="147193" y="1922653"/>
                  </a:cubicBezTo>
                  <a:lnTo>
                    <a:pt x="8133334" y="1922653"/>
                  </a:lnTo>
                  <a:cubicBezTo>
                    <a:pt x="8207628" y="1922653"/>
                    <a:pt x="8267827" y="1862709"/>
                    <a:pt x="8267827" y="1788795"/>
                  </a:cubicBezTo>
                  <a:lnTo>
                    <a:pt x="8267827" y="146558"/>
                  </a:lnTo>
                  <a:cubicBezTo>
                    <a:pt x="8267954" y="72644"/>
                    <a:pt x="8207629" y="12700"/>
                    <a:pt x="8133334" y="12700"/>
                  </a:cubicBezTo>
                  <a:lnTo>
                    <a:pt x="147193" y="12700"/>
                  </a:lnTo>
                  <a:lnTo>
                    <a:pt x="147193" y="6350"/>
                  </a:lnTo>
                  <a:lnTo>
                    <a:pt x="147193" y="12700"/>
                  </a:lnTo>
                  <a:cubicBezTo>
                    <a:pt x="72898" y="12700"/>
                    <a:pt x="12700" y="72644"/>
                    <a:pt x="12700" y="146558"/>
                  </a:cubicBezTo>
                  <a:close/>
                </a:path>
              </a:pathLst>
            </a:custGeom>
            <a:solidFill>
              <a:srgbClr val="CECEC9"/>
            </a:solidFill>
          </p:spPr>
        </p:sp>
      </p:grpSp>
      <p:sp>
        <p:nvSpPr>
          <p:cNvPr name="TextBox 25" id="25"/>
          <p:cNvSpPr txBox="true"/>
          <p:nvPr/>
        </p:nvSpPr>
        <p:spPr>
          <a:xfrm rot="0">
            <a:off x="1135708" y="5671989"/>
            <a:ext cx="172641" cy="605284"/>
          </a:xfrm>
          <a:prstGeom prst="rect">
            <a:avLst/>
          </a:prstGeom>
        </p:spPr>
        <p:txBody>
          <a:bodyPr anchor="t" rtlCol="false" tIns="0" lIns="0" bIns="0" rIns="0">
            <a:spAutoFit/>
          </a:bodyPr>
          <a:lstStyle/>
          <a:p>
            <a:pPr algn="ctr">
              <a:lnSpc>
                <a:spcPts val="3937"/>
              </a:lnSpc>
            </a:pPr>
            <a:r>
              <a:rPr lang="en-US" sz="2437">
                <a:solidFill>
                  <a:srgbClr val="272525"/>
                </a:solidFill>
                <a:latin typeface="Arimo"/>
                <a:ea typeface="Arimo"/>
                <a:cs typeface="Arimo"/>
                <a:sym typeface="Arimo"/>
              </a:rPr>
              <a:t>3</a:t>
            </a:r>
          </a:p>
        </p:txBody>
      </p:sp>
      <p:sp>
        <p:nvSpPr>
          <p:cNvPr name="TextBox 26" id="26"/>
          <p:cNvSpPr txBox="true"/>
          <p:nvPr/>
        </p:nvSpPr>
        <p:spPr>
          <a:xfrm rot="0">
            <a:off x="7327106" y="5537150"/>
            <a:ext cx="3153966" cy="410021"/>
          </a:xfrm>
          <a:prstGeom prst="rect">
            <a:avLst/>
          </a:prstGeom>
        </p:spPr>
        <p:txBody>
          <a:bodyPr anchor="t" rtlCol="false" tIns="0" lIns="0" bIns="0" rIns="0">
            <a:spAutoFit/>
          </a:bodyPr>
          <a:lstStyle/>
          <a:p>
            <a:pPr algn="l">
              <a:lnSpc>
                <a:spcPts val="3062"/>
              </a:lnSpc>
            </a:pPr>
            <a:r>
              <a:rPr lang="en-US" sz="2437">
                <a:solidFill>
                  <a:srgbClr val="272525"/>
                </a:solidFill>
                <a:latin typeface="Arimo"/>
                <a:ea typeface="Arimo"/>
                <a:cs typeface="Arimo"/>
                <a:sym typeface="Arimo"/>
              </a:rPr>
              <a:t>Promote Collaboration</a:t>
            </a:r>
          </a:p>
        </p:txBody>
      </p:sp>
      <p:sp>
        <p:nvSpPr>
          <p:cNvPr name="TextBox 27" id="27"/>
          <p:cNvSpPr txBox="true"/>
          <p:nvPr/>
        </p:nvSpPr>
        <p:spPr>
          <a:xfrm rot="0">
            <a:off x="7327106" y="6021140"/>
            <a:ext cx="4815334" cy="476696"/>
          </a:xfrm>
          <a:prstGeom prst="rect">
            <a:avLst/>
          </a:prstGeom>
        </p:spPr>
        <p:txBody>
          <a:bodyPr anchor="t" rtlCol="false" tIns="0" lIns="0" bIns="0" rIns="0">
            <a:spAutoFit/>
          </a:bodyPr>
          <a:lstStyle/>
          <a:p>
            <a:pPr algn="l">
              <a:lnSpc>
                <a:spcPts val="3125"/>
              </a:lnSpc>
            </a:pPr>
            <a:r>
              <a:rPr lang="en-US" sz="1937">
                <a:solidFill>
                  <a:srgbClr val="272525"/>
                </a:solidFill>
                <a:latin typeface="Lato"/>
                <a:ea typeface="Lato"/>
                <a:cs typeface="Lato"/>
                <a:sym typeface="Lato"/>
              </a:rPr>
              <a:t>Foster communication and shared resources</a:t>
            </a:r>
          </a:p>
        </p:txBody>
      </p:sp>
      <p:grpSp>
        <p:nvGrpSpPr>
          <p:cNvPr name="Group 28" id="28"/>
          <p:cNvGrpSpPr/>
          <p:nvPr/>
        </p:nvGrpSpPr>
        <p:grpSpPr>
          <a:xfrm rot="0">
            <a:off x="7201941" y="6736110"/>
            <a:ext cx="10085040" cy="14288"/>
            <a:chOff x="0" y="0"/>
            <a:chExt cx="13446720" cy="19050"/>
          </a:xfrm>
        </p:grpSpPr>
        <p:sp>
          <p:nvSpPr>
            <p:cNvPr name="Freeform 29" id="29"/>
            <p:cNvSpPr/>
            <p:nvPr/>
          </p:nvSpPr>
          <p:spPr>
            <a:xfrm flipH="false" flipV="false" rot="0">
              <a:off x="0" y="0"/>
              <a:ext cx="13446761" cy="19050"/>
            </a:xfrm>
            <a:custGeom>
              <a:avLst/>
              <a:gdLst/>
              <a:ahLst/>
              <a:cxnLst/>
              <a:rect r="r" b="b" t="t" l="l"/>
              <a:pathLst>
                <a:path h="19050" w="13446761">
                  <a:moveTo>
                    <a:pt x="0" y="9525"/>
                  </a:moveTo>
                  <a:cubicBezTo>
                    <a:pt x="0" y="4318"/>
                    <a:pt x="4318" y="0"/>
                    <a:pt x="9525" y="0"/>
                  </a:cubicBezTo>
                  <a:lnTo>
                    <a:pt x="13437236" y="0"/>
                  </a:lnTo>
                  <a:cubicBezTo>
                    <a:pt x="13442443" y="0"/>
                    <a:pt x="13446761" y="4318"/>
                    <a:pt x="13446761" y="9525"/>
                  </a:cubicBezTo>
                  <a:cubicBezTo>
                    <a:pt x="13446761" y="14732"/>
                    <a:pt x="13442443" y="19050"/>
                    <a:pt x="13437236" y="19050"/>
                  </a:cubicBezTo>
                  <a:lnTo>
                    <a:pt x="9525" y="19050"/>
                  </a:lnTo>
                  <a:cubicBezTo>
                    <a:pt x="4318" y="19050"/>
                    <a:pt x="0" y="14732"/>
                    <a:pt x="0" y="9525"/>
                  </a:cubicBezTo>
                  <a:close/>
                </a:path>
              </a:pathLst>
            </a:custGeom>
            <a:solidFill>
              <a:srgbClr val="CECEC9"/>
            </a:solidFill>
          </p:spPr>
        </p:sp>
      </p:grpSp>
      <p:grpSp>
        <p:nvGrpSpPr>
          <p:cNvPr name="Group 30" id="30"/>
          <p:cNvGrpSpPr/>
          <p:nvPr/>
        </p:nvGrpSpPr>
        <p:grpSpPr>
          <a:xfrm rot="0">
            <a:off x="871240" y="6868269"/>
            <a:ext cx="8277523" cy="1451521"/>
            <a:chOff x="0" y="0"/>
            <a:chExt cx="11036697" cy="1935362"/>
          </a:xfrm>
        </p:grpSpPr>
        <p:sp>
          <p:nvSpPr>
            <p:cNvPr name="Freeform 31" id="31"/>
            <p:cNvSpPr/>
            <p:nvPr/>
          </p:nvSpPr>
          <p:spPr>
            <a:xfrm flipH="false" flipV="false" rot="0">
              <a:off x="6350" y="6350"/>
              <a:ext cx="11023981" cy="1922653"/>
            </a:xfrm>
            <a:custGeom>
              <a:avLst/>
              <a:gdLst/>
              <a:ahLst/>
              <a:cxnLst/>
              <a:rect r="r" b="b" t="t" l="l"/>
              <a:pathLst>
                <a:path h="1922653" w="11023981">
                  <a:moveTo>
                    <a:pt x="0" y="140208"/>
                  </a:moveTo>
                  <a:cubicBezTo>
                    <a:pt x="0" y="62738"/>
                    <a:pt x="63119" y="0"/>
                    <a:pt x="140970" y="0"/>
                  </a:cubicBezTo>
                  <a:lnTo>
                    <a:pt x="10883011" y="0"/>
                  </a:lnTo>
                  <a:cubicBezTo>
                    <a:pt x="10960862" y="0"/>
                    <a:pt x="11023981" y="62738"/>
                    <a:pt x="11023981" y="140208"/>
                  </a:cubicBezTo>
                  <a:lnTo>
                    <a:pt x="11023981" y="1782445"/>
                  </a:lnTo>
                  <a:cubicBezTo>
                    <a:pt x="11023981" y="1859915"/>
                    <a:pt x="10960862" y="1922653"/>
                    <a:pt x="10883011" y="1922653"/>
                  </a:cubicBezTo>
                  <a:lnTo>
                    <a:pt x="140970" y="1922653"/>
                  </a:lnTo>
                  <a:cubicBezTo>
                    <a:pt x="63119" y="1922653"/>
                    <a:pt x="0" y="1859915"/>
                    <a:pt x="0" y="1782445"/>
                  </a:cubicBezTo>
                  <a:close/>
                </a:path>
              </a:pathLst>
            </a:custGeom>
            <a:solidFill>
              <a:srgbClr val="E8E8E3"/>
            </a:solidFill>
          </p:spPr>
        </p:sp>
        <p:sp>
          <p:nvSpPr>
            <p:cNvPr name="Freeform 32" id="32"/>
            <p:cNvSpPr/>
            <p:nvPr/>
          </p:nvSpPr>
          <p:spPr>
            <a:xfrm flipH="false" flipV="false" rot="0">
              <a:off x="0" y="0"/>
              <a:ext cx="11036681" cy="1935353"/>
            </a:xfrm>
            <a:custGeom>
              <a:avLst/>
              <a:gdLst/>
              <a:ahLst/>
              <a:cxnLst/>
              <a:rect r="r" b="b" t="t" l="l"/>
              <a:pathLst>
                <a:path h="1935353" w="11036681">
                  <a:moveTo>
                    <a:pt x="0" y="146558"/>
                  </a:moveTo>
                  <a:cubicBezTo>
                    <a:pt x="0" y="65532"/>
                    <a:pt x="66040" y="0"/>
                    <a:pt x="147320" y="0"/>
                  </a:cubicBezTo>
                  <a:lnTo>
                    <a:pt x="10889361" y="0"/>
                  </a:lnTo>
                  <a:lnTo>
                    <a:pt x="10889361" y="6350"/>
                  </a:lnTo>
                  <a:lnTo>
                    <a:pt x="10889361" y="0"/>
                  </a:lnTo>
                  <a:cubicBezTo>
                    <a:pt x="10970641" y="0"/>
                    <a:pt x="11036681" y="65532"/>
                    <a:pt x="11036681" y="146558"/>
                  </a:cubicBezTo>
                  <a:lnTo>
                    <a:pt x="11030331" y="146558"/>
                  </a:lnTo>
                  <a:lnTo>
                    <a:pt x="11036681" y="146558"/>
                  </a:lnTo>
                  <a:lnTo>
                    <a:pt x="11036681" y="1788795"/>
                  </a:lnTo>
                  <a:lnTo>
                    <a:pt x="11030331" y="1788795"/>
                  </a:lnTo>
                  <a:lnTo>
                    <a:pt x="11036681" y="1788795"/>
                  </a:lnTo>
                  <a:cubicBezTo>
                    <a:pt x="11036681" y="1869694"/>
                    <a:pt x="10970641" y="1935353"/>
                    <a:pt x="10889361" y="1935353"/>
                  </a:cubicBezTo>
                  <a:lnTo>
                    <a:pt x="10889361" y="1929003"/>
                  </a:lnTo>
                  <a:lnTo>
                    <a:pt x="10889361" y="1935353"/>
                  </a:lnTo>
                  <a:lnTo>
                    <a:pt x="147320" y="1935353"/>
                  </a:lnTo>
                  <a:lnTo>
                    <a:pt x="147320" y="1929003"/>
                  </a:lnTo>
                  <a:lnTo>
                    <a:pt x="147320" y="1935353"/>
                  </a:lnTo>
                  <a:cubicBezTo>
                    <a:pt x="66040" y="1935353"/>
                    <a:pt x="0" y="1869821"/>
                    <a:pt x="0" y="1788795"/>
                  </a:cubicBezTo>
                  <a:lnTo>
                    <a:pt x="0" y="146558"/>
                  </a:lnTo>
                  <a:lnTo>
                    <a:pt x="6350" y="146558"/>
                  </a:lnTo>
                  <a:lnTo>
                    <a:pt x="0" y="146558"/>
                  </a:lnTo>
                  <a:moveTo>
                    <a:pt x="12700" y="146558"/>
                  </a:moveTo>
                  <a:lnTo>
                    <a:pt x="12700" y="1788795"/>
                  </a:lnTo>
                  <a:lnTo>
                    <a:pt x="6350" y="1788795"/>
                  </a:lnTo>
                  <a:lnTo>
                    <a:pt x="12700" y="1788795"/>
                  </a:lnTo>
                  <a:cubicBezTo>
                    <a:pt x="12700" y="1862709"/>
                    <a:pt x="72898" y="1922653"/>
                    <a:pt x="147320" y="1922653"/>
                  </a:cubicBezTo>
                  <a:lnTo>
                    <a:pt x="10889361" y="1922653"/>
                  </a:lnTo>
                  <a:cubicBezTo>
                    <a:pt x="10963783" y="1922653"/>
                    <a:pt x="11023981" y="1862709"/>
                    <a:pt x="11023981" y="1788795"/>
                  </a:cubicBezTo>
                  <a:lnTo>
                    <a:pt x="11023981" y="146558"/>
                  </a:lnTo>
                  <a:cubicBezTo>
                    <a:pt x="11023981" y="72644"/>
                    <a:pt x="10963783" y="12700"/>
                    <a:pt x="10889361" y="12700"/>
                  </a:cubicBezTo>
                  <a:lnTo>
                    <a:pt x="147320" y="12700"/>
                  </a:lnTo>
                  <a:lnTo>
                    <a:pt x="147320" y="6350"/>
                  </a:lnTo>
                  <a:lnTo>
                    <a:pt x="147320" y="12700"/>
                  </a:lnTo>
                  <a:cubicBezTo>
                    <a:pt x="72898" y="12700"/>
                    <a:pt x="12700" y="72644"/>
                    <a:pt x="12700" y="146558"/>
                  </a:cubicBezTo>
                  <a:close/>
                </a:path>
              </a:pathLst>
            </a:custGeom>
            <a:solidFill>
              <a:srgbClr val="CECEC9"/>
            </a:solidFill>
          </p:spPr>
        </p:sp>
      </p:grpSp>
      <p:sp>
        <p:nvSpPr>
          <p:cNvPr name="TextBox 33" id="33"/>
          <p:cNvSpPr txBox="true"/>
          <p:nvPr/>
        </p:nvSpPr>
        <p:spPr>
          <a:xfrm rot="0">
            <a:off x="1135708" y="7239000"/>
            <a:ext cx="176659" cy="605284"/>
          </a:xfrm>
          <a:prstGeom prst="rect">
            <a:avLst/>
          </a:prstGeom>
        </p:spPr>
        <p:txBody>
          <a:bodyPr anchor="t" rtlCol="false" tIns="0" lIns="0" bIns="0" rIns="0">
            <a:spAutoFit/>
          </a:bodyPr>
          <a:lstStyle/>
          <a:p>
            <a:pPr algn="ctr">
              <a:lnSpc>
                <a:spcPts val="3937"/>
              </a:lnSpc>
            </a:pPr>
            <a:r>
              <a:rPr lang="en-US" sz="2437">
                <a:solidFill>
                  <a:srgbClr val="272525"/>
                </a:solidFill>
                <a:latin typeface="Arimo"/>
                <a:ea typeface="Arimo"/>
                <a:cs typeface="Arimo"/>
                <a:sym typeface="Arimo"/>
              </a:rPr>
              <a:t>4</a:t>
            </a:r>
          </a:p>
        </p:txBody>
      </p:sp>
      <p:sp>
        <p:nvSpPr>
          <p:cNvPr name="TextBox 34" id="34"/>
          <p:cNvSpPr txBox="true"/>
          <p:nvPr/>
        </p:nvSpPr>
        <p:spPr>
          <a:xfrm rot="0">
            <a:off x="9394180" y="7104161"/>
            <a:ext cx="3128814" cy="410021"/>
          </a:xfrm>
          <a:prstGeom prst="rect">
            <a:avLst/>
          </a:prstGeom>
        </p:spPr>
        <p:txBody>
          <a:bodyPr anchor="t" rtlCol="false" tIns="0" lIns="0" bIns="0" rIns="0">
            <a:spAutoFit/>
          </a:bodyPr>
          <a:lstStyle/>
          <a:p>
            <a:pPr algn="l">
              <a:lnSpc>
                <a:spcPts val="3062"/>
              </a:lnSpc>
            </a:pPr>
            <a:r>
              <a:rPr lang="en-US" sz="2437">
                <a:solidFill>
                  <a:srgbClr val="272525"/>
                </a:solidFill>
                <a:latin typeface="Arimo"/>
                <a:ea typeface="Arimo"/>
                <a:cs typeface="Arimo"/>
                <a:sym typeface="Arimo"/>
              </a:rPr>
              <a:t>Ensure Equity</a:t>
            </a:r>
          </a:p>
        </p:txBody>
      </p:sp>
      <p:sp>
        <p:nvSpPr>
          <p:cNvPr name="TextBox 35" id="35"/>
          <p:cNvSpPr txBox="true"/>
          <p:nvPr/>
        </p:nvSpPr>
        <p:spPr>
          <a:xfrm rot="0">
            <a:off x="9394180" y="7588151"/>
            <a:ext cx="3689300" cy="476696"/>
          </a:xfrm>
          <a:prstGeom prst="rect">
            <a:avLst/>
          </a:prstGeom>
        </p:spPr>
        <p:txBody>
          <a:bodyPr anchor="t" rtlCol="false" tIns="0" lIns="0" bIns="0" rIns="0">
            <a:spAutoFit/>
          </a:bodyPr>
          <a:lstStyle/>
          <a:p>
            <a:pPr algn="l">
              <a:lnSpc>
                <a:spcPts val="3125"/>
              </a:lnSpc>
            </a:pPr>
            <a:r>
              <a:rPr lang="en-US" sz="1937">
                <a:solidFill>
                  <a:srgbClr val="272525"/>
                </a:solidFill>
                <a:latin typeface="Lato"/>
                <a:ea typeface="Lato"/>
                <a:cs typeface="Lato"/>
                <a:sym typeface="Lato"/>
              </a:rPr>
              <a:t>Deliver compassionate care for all</a:t>
            </a:r>
          </a:p>
        </p:txBody>
      </p:sp>
      <p:sp>
        <p:nvSpPr>
          <p:cNvPr name="TextBox 36" id="36"/>
          <p:cNvSpPr txBox="true"/>
          <p:nvPr/>
        </p:nvSpPr>
        <p:spPr>
          <a:xfrm rot="0">
            <a:off x="876002" y="8520410"/>
            <a:ext cx="16535995" cy="877192"/>
          </a:xfrm>
          <a:prstGeom prst="rect">
            <a:avLst/>
          </a:prstGeom>
        </p:spPr>
        <p:txBody>
          <a:bodyPr anchor="t" rtlCol="false" tIns="0" lIns="0" bIns="0" rIns="0">
            <a:spAutoFit/>
          </a:bodyPr>
          <a:lstStyle/>
          <a:p>
            <a:pPr algn="l">
              <a:lnSpc>
                <a:spcPts val="3125"/>
              </a:lnSpc>
            </a:pPr>
            <a:r>
              <a:rPr lang="en-US" sz="1937">
                <a:solidFill>
                  <a:srgbClr val="272525"/>
                </a:solidFill>
                <a:latin typeface="Lato"/>
                <a:ea typeface="Lato"/>
                <a:cs typeface="Lato"/>
                <a:sym typeface="Lato"/>
              </a:rPr>
              <a:t>MindConnect will transform mental health care by creating a centralized ecosystem that addresses the current crisis with innovation and compassion. By implementing this platform, we can look forward to a future where mental health support is accessible, efficient, and equitable for everyone.</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0" y="0"/>
            <a:ext cx="18288000" cy="10287000"/>
            <a:chOff x="0" y="0"/>
            <a:chExt cx="24384000" cy="13716000"/>
          </a:xfrm>
        </p:grpSpPr>
        <p:sp>
          <p:nvSpPr>
            <p:cNvPr name="Freeform 4" id="4"/>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EFECE6">
                <a:alpha val="94902"/>
              </a:srgbClr>
            </a:solidFill>
          </p:spPr>
        </p:sp>
      </p:grpSp>
      <p:sp>
        <p:nvSpPr>
          <p:cNvPr name="Freeform 5" id="5" descr="preencoded.png"/>
          <p:cNvSpPr/>
          <p:nvPr/>
        </p:nvSpPr>
        <p:spPr>
          <a:xfrm flipH="false" flipV="false" rot="0">
            <a:off x="0" y="0"/>
            <a:ext cx="6858000" cy="10287000"/>
          </a:xfrm>
          <a:custGeom>
            <a:avLst/>
            <a:gdLst/>
            <a:ahLst/>
            <a:cxnLst/>
            <a:rect r="r" b="b" t="t" l="l"/>
            <a:pathLst>
              <a:path h="10287000" w="6858000">
                <a:moveTo>
                  <a:pt x="0" y="0"/>
                </a:moveTo>
                <a:lnTo>
                  <a:pt x="6858000" y="0"/>
                </a:lnTo>
                <a:lnTo>
                  <a:pt x="6858000" y="10287000"/>
                </a:lnTo>
                <a:lnTo>
                  <a:pt x="0" y="10287000"/>
                </a:lnTo>
                <a:lnTo>
                  <a:pt x="0" y="0"/>
                </a:lnTo>
                <a:close/>
              </a:path>
            </a:pathLst>
          </a:custGeom>
          <a:blipFill>
            <a:blip r:embed="rId3"/>
            <a:stretch>
              <a:fillRect l="0" t="0" r="0" b="0"/>
            </a:stretch>
          </a:blipFill>
        </p:spPr>
      </p:sp>
      <p:sp>
        <p:nvSpPr>
          <p:cNvPr name="TextBox 6" id="6"/>
          <p:cNvSpPr txBox="true"/>
          <p:nvPr/>
        </p:nvSpPr>
        <p:spPr>
          <a:xfrm rot="0">
            <a:off x="7850237" y="1769269"/>
            <a:ext cx="9161860" cy="1776412"/>
          </a:xfrm>
          <a:prstGeom prst="rect">
            <a:avLst/>
          </a:prstGeom>
        </p:spPr>
        <p:txBody>
          <a:bodyPr anchor="t" rtlCol="false" tIns="0" lIns="0" bIns="0" rIns="0">
            <a:spAutoFit/>
          </a:bodyPr>
          <a:lstStyle/>
          <a:p>
            <a:pPr algn="l">
              <a:lnSpc>
                <a:spcPts val="6937"/>
              </a:lnSpc>
            </a:pPr>
            <a:r>
              <a:rPr lang="en-US" sz="5562">
                <a:solidFill>
                  <a:srgbClr val="312F2B"/>
                </a:solidFill>
                <a:latin typeface="Arimo"/>
                <a:ea typeface="Arimo"/>
                <a:cs typeface="Arimo"/>
                <a:sym typeface="Arimo"/>
              </a:rPr>
              <a:t>Problem Defination</a:t>
            </a:r>
          </a:p>
          <a:p>
            <a:pPr algn="l">
              <a:lnSpc>
                <a:spcPts val="6937"/>
              </a:lnSpc>
            </a:pPr>
          </a:p>
        </p:txBody>
      </p:sp>
      <p:grpSp>
        <p:nvGrpSpPr>
          <p:cNvPr name="Group 7" id="7"/>
          <p:cNvGrpSpPr/>
          <p:nvPr/>
        </p:nvGrpSpPr>
        <p:grpSpPr>
          <a:xfrm rot="0">
            <a:off x="7845475" y="3451771"/>
            <a:ext cx="505569" cy="505569"/>
            <a:chOff x="0" y="0"/>
            <a:chExt cx="674092" cy="674092"/>
          </a:xfrm>
        </p:grpSpPr>
        <p:sp>
          <p:nvSpPr>
            <p:cNvPr name="Freeform 8" id="8"/>
            <p:cNvSpPr/>
            <p:nvPr/>
          </p:nvSpPr>
          <p:spPr>
            <a:xfrm flipH="false" flipV="false" rot="0">
              <a:off x="6350" y="6350"/>
              <a:ext cx="661416" cy="661416"/>
            </a:xfrm>
            <a:custGeom>
              <a:avLst/>
              <a:gdLst/>
              <a:ahLst/>
              <a:cxnLst/>
              <a:rect r="r" b="b" t="t" l="l"/>
              <a:pathLst>
                <a:path h="661416" w="661416">
                  <a:moveTo>
                    <a:pt x="0" y="158750"/>
                  </a:moveTo>
                  <a:cubicBezTo>
                    <a:pt x="0" y="71120"/>
                    <a:pt x="71120" y="0"/>
                    <a:pt x="158750" y="0"/>
                  </a:cubicBezTo>
                  <a:lnTo>
                    <a:pt x="502666" y="0"/>
                  </a:lnTo>
                  <a:cubicBezTo>
                    <a:pt x="590296" y="0"/>
                    <a:pt x="661416" y="71120"/>
                    <a:pt x="661416" y="158750"/>
                  </a:cubicBezTo>
                  <a:lnTo>
                    <a:pt x="661416" y="502666"/>
                  </a:lnTo>
                  <a:cubicBezTo>
                    <a:pt x="661416" y="590296"/>
                    <a:pt x="590296" y="661416"/>
                    <a:pt x="502666" y="661416"/>
                  </a:cubicBezTo>
                  <a:lnTo>
                    <a:pt x="158750" y="661416"/>
                  </a:lnTo>
                  <a:cubicBezTo>
                    <a:pt x="71120" y="661416"/>
                    <a:pt x="0" y="590296"/>
                    <a:pt x="0" y="502666"/>
                  </a:cubicBezTo>
                  <a:close/>
                </a:path>
              </a:pathLst>
            </a:custGeom>
            <a:solidFill>
              <a:srgbClr val="E8E8E3"/>
            </a:solidFill>
          </p:spPr>
        </p:sp>
        <p:sp>
          <p:nvSpPr>
            <p:cNvPr name="Freeform 9" id="9"/>
            <p:cNvSpPr/>
            <p:nvPr/>
          </p:nvSpPr>
          <p:spPr>
            <a:xfrm flipH="false" flipV="false" rot="0">
              <a:off x="0" y="0"/>
              <a:ext cx="674116" cy="674116"/>
            </a:xfrm>
            <a:custGeom>
              <a:avLst/>
              <a:gdLst/>
              <a:ahLst/>
              <a:cxnLst/>
              <a:rect r="r" b="b" t="t" l="l"/>
              <a:pathLst>
                <a:path h="674116" w="674116">
                  <a:moveTo>
                    <a:pt x="0" y="165100"/>
                  </a:moveTo>
                  <a:cubicBezTo>
                    <a:pt x="0" y="73914"/>
                    <a:pt x="73914" y="0"/>
                    <a:pt x="165100" y="0"/>
                  </a:cubicBezTo>
                  <a:lnTo>
                    <a:pt x="509016" y="0"/>
                  </a:lnTo>
                  <a:lnTo>
                    <a:pt x="509016" y="6350"/>
                  </a:lnTo>
                  <a:lnTo>
                    <a:pt x="509016" y="0"/>
                  </a:lnTo>
                  <a:lnTo>
                    <a:pt x="509016" y="6350"/>
                  </a:lnTo>
                  <a:lnTo>
                    <a:pt x="509016" y="0"/>
                  </a:lnTo>
                  <a:cubicBezTo>
                    <a:pt x="600202" y="0"/>
                    <a:pt x="674116" y="73914"/>
                    <a:pt x="674116" y="165100"/>
                  </a:cubicBezTo>
                  <a:lnTo>
                    <a:pt x="674116" y="509016"/>
                  </a:lnTo>
                  <a:lnTo>
                    <a:pt x="667766" y="509016"/>
                  </a:lnTo>
                  <a:lnTo>
                    <a:pt x="674116" y="509016"/>
                  </a:lnTo>
                  <a:cubicBezTo>
                    <a:pt x="674116" y="600202"/>
                    <a:pt x="600202" y="674116"/>
                    <a:pt x="509016" y="674116"/>
                  </a:cubicBezTo>
                  <a:lnTo>
                    <a:pt x="509016" y="667766"/>
                  </a:lnTo>
                  <a:lnTo>
                    <a:pt x="509016" y="674116"/>
                  </a:lnTo>
                  <a:lnTo>
                    <a:pt x="165100" y="674116"/>
                  </a:lnTo>
                  <a:lnTo>
                    <a:pt x="165100" y="667766"/>
                  </a:lnTo>
                  <a:lnTo>
                    <a:pt x="165100" y="674116"/>
                  </a:lnTo>
                  <a:cubicBezTo>
                    <a:pt x="73914" y="674116"/>
                    <a:pt x="0" y="600202"/>
                    <a:pt x="0" y="509016"/>
                  </a:cubicBezTo>
                  <a:lnTo>
                    <a:pt x="0" y="165100"/>
                  </a:lnTo>
                  <a:lnTo>
                    <a:pt x="6350" y="165100"/>
                  </a:lnTo>
                  <a:lnTo>
                    <a:pt x="0" y="165100"/>
                  </a:lnTo>
                  <a:moveTo>
                    <a:pt x="12700" y="165100"/>
                  </a:moveTo>
                  <a:lnTo>
                    <a:pt x="12700" y="509016"/>
                  </a:lnTo>
                  <a:lnTo>
                    <a:pt x="6350" y="509016"/>
                  </a:lnTo>
                  <a:lnTo>
                    <a:pt x="12700" y="509016"/>
                  </a:lnTo>
                  <a:cubicBezTo>
                    <a:pt x="12700" y="593217"/>
                    <a:pt x="80899" y="661416"/>
                    <a:pt x="165100" y="661416"/>
                  </a:cubicBezTo>
                  <a:lnTo>
                    <a:pt x="509016" y="661416"/>
                  </a:lnTo>
                  <a:cubicBezTo>
                    <a:pt x="593217" y="661416"/>
                    <a:pt x="661416" y="593217"/>
                    <a:pt x="661416" y="509016"/>
                  </a:cubicBezTo>
                  <a:lnTo>
                    <a:pt x="661416" y="165100"/>
                  </a:lnTo>
                  <a:lnTo>
                    <a:pt x="667766" y="165100"/>
                  </a:lnTo>
                  <a:lnTo>
                    <a:pt x="661416" y="165100"/>
                  </a:lnTo>
                  <a:cubicBezTo>
                    <a:pt x="661416" y="80899"/>
                    <a:pt x="593217" y="12700"/>
                    <a:pt x="509016" y="12700"/>
                  </a:cubicBezTo>
                  <a:lnTo>
                    <a:pt x="165100" y="12700"/>
                  </a:lnTo>
                  <a:lnTo>
                    <a:pt x="165100" y="6350"/>
                  </a:lnTo>
                  <a:lnTo>
                    <a:pt x="165100" y="12700"/>
                  </a:lnTo>
                  <a:cubicBezTo>
                    <a:pt x="80899" y="12700"/>
                    <a:pt x="12700" y="80899"/>
                    <a:pt x="12700" y="165100"/>
                  </a:cubicBezTo>
                  <a:close/>
                </a:path>
              </a:pathLst>
            </a:custGeom>
            <a:solidFill>
              <a:srgbClr val="CECEC9"/>
            </a:solidFill>
          </p:spPr>
        </p:sp>
      </p:grpSp>
      <p:sp>
        <p:nvSpPr>
          <p:cNvPr name="TextBox 10" id="10"/>
          <p:cNvSpPr txBox="true"/>
          <p:nvPr/>
        </p:nvSpPr>
        <p:spPr>
          <a:xfrm rot="0">
            <a:off x="8629799" y="3418434"/>
            <a:ext cx="3544044" cy="877888"/>
          </a:xfrm>
          <a:prstGeom prst="rect">
            <a:avLst/>
          </a:prstGeom>
        </p:spPr>
        <p:txBody>
          <a:bodyPr anchor="t" rtlCol="false" tIns="0" lIns="0" bIns="0" rIns="0">
            <a:spAutoFit/>
          </a:bodyPr>
          <a:lstStyle/>
          <a:p>
            <a:pPr algn="l">
              <a:lnSpc>
                <a:spcPts val="3437"/>
              </a:lnSpc>
            </a:pPr>
            <a:r>
              <a:rPr lang="en-US" sz="2750">
                <a:solidFill>
                  <a:srgbClr val="272525"/>
                </a:solidFill>
                <a:latin typeface="Arimo"/>
                <a:ea typeface="Arimo"/>
                <a:cs typeface="Arimo"/>
                <a:sym typeface="Arimo"/>
              </a:rPr>
              <a:t>Patient Care Challenges</a:t>
            </a:r>
          </a:p>
        </p:txBody>
      </p:sp>
      <p:grpSp>
        <p:nvGrpSpPr>
          <p:cNvPr name="Group 11" id="11"/>
          <p:cNvGrpSpPr/>
          <p:nvPr/>
        </p:nvGrpSpPr>
        <p:grpSpPr>
          <a:xfrm rot="0">
            <a:off x="12710071" y="3451771"/>
            <a:ext cx="505569" cy="505569"/>
            <a:chOff x="0" y="0"/>
            <a:chExt cx="674092" cy="674092"/>
          </a:xfrm>
        </p:grpSpPr>
        <p:sp>
          <p:nvSpPr>
            <p:cNvPr name="Freeform 12" id="12"/>
            <p:cNvSpPr/>
            <p:nvPr/>
          </p:nvSpPr>
          <p:spPr>
            <a:xfrm flipH="false" flipV="false" rot="0">
              <a:off x="6350" y="6350"/>
              <a:ext cx="661416" cy="661416"/>
            </a:xfrm>
            <a:custGeom>
              <a:avLst/>
              <a:gdLst/>
              <a:ahLst/>
              <a:cxnLst/>
              <a:rect r="r" b="b" t="t" l="l"/>
              <a:pathLst>
                <a:path h="661416" w="661416">
                  <a:moveTo>
                    <a:pt x="0" y="158750"/>
                  </a:moveTo>
                  <a:cubicBezTo>
                    <a:pt x="0" y="71120"/>
                    <a:pt x="71120" y="0"/>
                    <a:pt x="158750" y="0"/>
                  </a:cubicBezTo>
                  <a:lnTo>
                    <a:pt x="502666" y="0"/>
                  </a:lnTo>
                  <a:cubicBezTo>
                    <a:pt x="590296" y="0"/>
                    <a:pt x="661416" y="71120"/>
                    <a:pt x="661416" y="158750"/>
                  </a:cubicBezTo>
                  <a:lnTo>
                    <a:pt x="661416" y="502666"/>
                  </a:lnTo>
                  <a:cubicBezTo>
                    <a:pt x="661416" y="590296"/>
                    <a:pt x="590296" y="661416"/>
                    <a:pt x="502666" y="661416"/>
                  </a:cubicBezTo>
                  <a:lnTo>
                    <a:pt x="158750" y="661416"/>
                  </a:lnTo>
                  <a:cubicBezTo>
                    <a:pt x="71120" y="661416"/>
                    <a:pt x="0" y="590296"/>
                    <a:pt x="0" y="502666"/>
                  </a:cubicBezTo>
                  <a:close/>
                </a:path>
              </a:pathLst>
            </a:custGeom>
            <a:solidFill>
              <a:srgbClr val="E8E8E3"/>
            </a:solidFill>
          </p:spPr>
        </p:sp>
        <p:sp>
          <p:nvSpPr>
            <p:cNvPr name="Freeform 13" id="13"/>
            <p:cNvSpPr/>
            <p:nvPr/>
          </p:nvSpPr>
          <p:spPr>
            <a:xfrm flipH="false" flipV="false" rot="0">
              <a:off x="0" y="0"/>
              <a:ext cx="674116" cy="674116"/>
            </a:xfrm>
            <a:custGeom>
              <a:avLst/>
              <a:gdLst/>
              <a:ahLst/>
              <a:cxnLst/>
              <a:rect r="r" b="b" t="t" l="l"/>
              <a:pathLst>
                <a:path h="674116" w="674116">
                  <a:moveTo>
                    <a:pt x="0" y="165100"/>
                  </a:moveTo>
                  <a:cubicBezTo>
                    <a:pt x="0" y="73914"/>
                    <a:pt x="73914" y="0"/>
                    <a:pt x="165100" y="0"/>
                  </a:cubicBezTo>
                  <a:lnTo>
                    <a:pt x="509016" y="0"/>
                  </a:lnTo>
                  <a:lnTo>
                    <a:pt x="509016" y="6350"/>
                  </a:lnTo>
                  <a:lnTo>
                    <a:pt x="509016" y="0"/>
                  </a:lnTo>
                  <a:lnTo>
                    <a:pt x="509016" y="6350"/>
                  </a:lnTo>
                  <a:lnTo>
                    <a:pt x="509016" y="0"/>
                  </a:lnTo>
                  <a:cubicBezTo>
                    <a:pt x="600202" y="0"/>
                    <a:pt x="674116" y="73914"/>
                    <a:pt x="674116" y="165100"/>
                  </a:cubicBezTo>
                  <a:lnTo>
                    <a:pt x="674116" y="509016"/>
                  </a:lnTo>
                  <a:lnTo>
                    <a:pt x="667766" y="509016"/>
                  </a:lnTo>
                  <a:lnTo>
                    <a:pt x="674116" y="509016"/>
                  </a:lnTo>
                  <a:cubicBezTo>
                    <a:pt x="674116" y="600202"/>
                    <a:pt x="600202" y="674116"/>
                    <a:pt x="509016" y="674116"/>
                  </a:cubicBezTo>
                  <a:lnTo>
                    <a:pt x="509016" y="667766"/>
                  </a:lnTo>
                  <a:lnTo>
                    <a:pt x="509016" y="674116"/>
                  </a:lnTo>
                  <a:lnTo>
                    <a:pt x="165100" y="674116"/>
                  </a:lnTo>
                  <a:lnTo>
                    <a:pt x="165100" y="667766"/>
                  </a:lnTo>
                  <a:lnTo>
                    <a:pt x="165100" y="674116"/>
                  </a:lnTo>
                  <a:cubicBezTo>
                    <a:pt x="73914" y="674116"/>
                    <a:pt x="0" y="600202"/>
                    <a:pt x="0" y="509016"/>
                  </a:cubicBezTo>
                  <a:lnTo>
                    <a:pt x="0" y="165100"/>
                  </a:lnTo>
                  <a:lnTo>
                    <a:pt x="6350" y="165100"/>
                  </a:lnTo>
                  <a:lnTo>
                    <a:pt x="0" y="165100"/>
                  </a:lnTo>
                  <a:moveTo>
                    <a:pt x="12700" y="165100"/>
                  </a:moveTo>
                  <a:lnTo>
                    <a:pt x="12700" y="509016"/>
                  </a:lnTo>
                  <a:lnTo>
                    <a:pt x="6350" y="509016"/>
                  </a:lnTo>
                  <a:lnTo>
                    <a:pt x="12700" y="509016"/>
                  </a:lnTo>
                  <a:cubicBezTo>
                    <a:pt x="12700" y="593217"/>
                    <a:pt x="80899" y="661416"/>
                    <a:pt x="165100" y="661416"/>
                  </a:cubicBezTo>
                  <a:lnTo>
                    <a:pt x="509016" y="661416"/>
                  </a:lnTo>
                  <a:cubicBezTo>
                    <a:pt x="593217" y="661416"/>
                    <a:pt x="661416" y="593217"/>
                    <a:pt x="661416" y="509016"/>
                  </a:cubicBezTo>
                  <a:lnTo>
                    <a:pt x="661416" y="165100"/>
                  </a:lnTo>
                  <a:lnTo>
                    <a:pt x="667766" y="165100"/>
                  </a:lnTo>
                  <a:lnTo>
                    <a:pt x="661416" y="165100"/>
                  </a:lnTo>
                  <a:cubicBezTo>
                    <a:pt x="661416" y="80899"/>
                    <a:pt x="593217" y="12700"/>
                    <a:pt x="509016" y="12700"/>
                  </a:cubicBezTo>
                  <a:lnTo>
                    <a:pt x="165100" y="12700"/>
                  </a:lnTo>
                  <a:lnTo>
                    <a:pt x="165100" y="6350"/>
                  </a:lnTo>
                  <a:lnTo>
                    <a:pt x="165100" y="12700"/>
                  </a:lnTo>
                  <a:cubicBezTo>
                    <a:pt x="80899" y="12700"/>
                    <a:pt x="12700" y="80899"/>
                    <a:pt x="12700" y="165100"/>
                  </a:cubicBezTo>
                  <a:close/>
                </a:path>
              </a:pathLst>
            </a:custGeom>
            <a:solidFill>
              <a:srgbClr val="CECEC9"/>
            </a:solidFill>
          </p:spPr>
        </p:sp>
      </p:grpSp>
      <p:sp>
        <p:nvSpPr>
          <p:cNvPr name="TextBox 14" id="14"/>
          <p:cNvSpPr txBox="true"/>
          <p:nvPr/>
        </p:nvSpPr>
        <p:spPr>
          <a:xfrm rot="0">
            <a:off x="13494395" y="3418434"/>
            <a:ext cx="3544044" cy="1306512"/>
          </a:xfrm>
          <a:prstGeom prst="rect">
            <a:avLst/>
          </a:prstGeom>
        </p:spPr>
        <p:txBody>
          <a:bodyPr anchor="t" rtlCol="false" tIns="0" lIns="0" bIns="0" rIns="0">
            <a:spAutoFit/>
          </a:bodyPr>
          <a:lstStyle/>
          <a:p>
            <a:pPr algn="l">
              <a:lnSpc>
                <a:spcPts val="3437"/>
              </a:lnSpc>
            </a:pPr>
            <a:r>
              <a:rPr lang="en-US" sz="2750">
                <a:solidFill>
                  <a:srgbClr val="272525"/>
                </a:solidFill>
                <a:latin typeface="Arimo"/>
                <a:ea typeface="Arimo"/>
                <a:cs typeface="Arimo"/>
                <a:sym typeface="Arimo"/>
              </a:rPr>
              <a:t>H</a:t>
            </a:r>
            <a:r>
              <a:rPr lang="en-US" sz="2750">
                <a:solidFill>
                  <a:srgbClr val="272525"/>
                </a:solidFill>
                <a:latin typeface="Arimo"/>
                <a:ea typeface="Arimo"/>
                <a:cs typeface="Arimo"/>
                <a:sym typeface="Arimo"/>
              </a:rPr>
              <a:t>ealthcare Provider Issues</a:t>
            </a:r>
          </a:p>
          <a:p>
            <a:pPr algn="l">
              <a:lnSpc>
                <a:spcPts val="3437"/>
              </a:lnSpc>
            </a:pPr>
          </a:p>
        </p:txBody>
      </p:sp>
      <p:grpSp>
        <p:nvGrpSpPr>
          <p:cNvPr name="Group 15" id="15"/>
          <p:cNvGrpSpPr/>
          <p:nvPr/>
        </p:nvGrpSpPr>
        <p:grpSpPr>
          <a:xfrm rot="0">
            <a:off x="7845475" y="6481762"/>
            <a:ext cx="505569" cy="505569"/>
            <a:chOff x="0" y="0"/>
            <a:chExt cx="674092" cy="674092"/>
          </a:xfrm>
        </p:grpSpPr>
        <p:sp>
          <p:nvSpPr>
            <p:cNvPr name="Freeform 16" id="16"/>
            <p:cNvSpPr/>
            <p:nvPr/>
          </p:nvSpPr>
          <p:spPr>
            <a:xfrm flipH="false" flipV="false" rot="0">
              <a:off x="6350" y="6350"/>
              <a:ext cx="661416" cy="661416"/>
            </a:xfrm>
            <a:custGeom>
              <a:avLst/>
              <a:gdLst/>
              <a:ahLst/>
              <a:cxnLst/>
              <a:rect r="r" b="b" t="t" l="l"/>
              <a:pathLst>
                <a:path h="661416" w="661416">
                  <a:moveTo>
                    <a:pt x="0" y="158750"/>
                  </a:moveTo>
                  <a:cubicBezTo>
                    <a:pt x="0" y="71120"/>
                    <a:pt x="71120" y="0"/>
                    <a:pt x="158750" y="0"/>
                  </a:cubicBezTo>
                  <a:lnTo>
                    <a:pt x="502666" y="0"/>
                  </a:lnTo>
                  <a:cubicBezTo>
                    <a:pt x="590296" y="0"/>
                    <a:pt x="661416" y="71120"/>
                    <a:pt x="661416" y="158750"/>
                  </a:cubicBezTo>
                  <a:lnTo>
                    <a:pt x="661416" y="502666"/>
                  </a:lnTo>
                  <a:cubicBezTo>
                    <a:pt x="661416" y="590296"/>
                    <a:pt x="590296" y="661416"/>
                    <a:pt x="502666" y="661416"/>
                  </a:cubicBezTo>
                  <a:lnTo>
                    <a:pt x="158750" y="661416"/>
                  </a:lnTo>
                  <a:cubicBezTo>
                    <a:pt x="71120" y="661416"/>
                    <a:pt x="0" y="590296"/>
                    <a:pt x="0" y="502666"/>
                  </a:cubicBezTo>
                  <a:close/>
                </a:path>
              </a:pathLst>
            </a:custGeom>
            <a:solidFill>
              <a:srgbClr val="E8E8E3"/>
            </a:solidFill>
          </p:spPr>
        </p:sp>
        <p:sp>
          <p:nvSpPr>
            <p:cNvPr name="Freeform 17" id="17"/>
            <p:cNvSpPr/>
            <p:nvPr/>
          </p:nvSpPr>
          <p:spPr>
            <a:xfrm flipH="false" flipV="false" rot="0">
              <a:off x="0" y="0"/>
              <a:ext cx="674116" cy="674116"/>
            </a:xfrm>
            <a:custGeom>
              <a:avLst/>
              <a:gdLst/>
              <a:ahLst/>
              <a:cxnLst/>
              <a:rect r="r" b="b" t="t" l="l"/>
              <a:pathLst>
                <a:path h="674116" w="674116">
                  <a:moveTo>
                    <a:pt x="0" y="165100"/>
                  </a:moveTo>
                  <a:cubicBezTo>
                    <a:pt x="0" y="73914"/>
                    <a:pt x="73914" y="0"/>
                    <a:pt x="165100" y="0"/>
                  </a:cubicBezTo>
                  <a:lnTo>
                    <a:pt x="509016" y="0"/>
                  </a:lnTo>
                  <a:lnTo>
                    <a:pt x="509016" y="6350"/>
                  </a:lnTo>
                  <a:lnTo>
                    <a:pt x="509016" y="0"/>
                  </a:lnTo>
                  <a:lnTo>
                    <a:pt x="509016" y="6350"/>
                  </a:lnTo>
                  <a:lnTo>
                    <a:pt x="509016" y="0"/>
                  </a:lnTo>
                  <a:cubicBezTo>
                    <a:pt x="600202" y="0"/>
                    <a:pt x="674116" y="73914"/>
                    <a:pt x="674116" y="165100"/>
                  </a:cubicBezTo>
                  <a:lnTo>
                    <a:pt x="674116" y="509016"/>
                  </a:lnTo>
                  <a:lnTo>
                    <a:pt x="667766" y="509016"/>
                  </a:lnTo>
                  <a:lnTo>
                    <a:pt x="674116" y="509016"/>
                  </a:lnTo>
                  <a:cubicBezTo>
                    <a:pt x="674116" y="600202"/>
                    <a:pt x="600202" y="674116"/>
                    <a:pt x="509016" y="674116"/>
                  </a:cubicBezTo>
                  <a:lnTo>
                    <a:pt x="509016" y="667766"/>
                  </a:lnTo>
                  <a:lnTo>
                    <a:pt x="509016" y="674116"/>
                  </a:lnTo>
                  <a:lnTo>
                    <a:pt x="165100" y="674116"/>
                  </a:lnTo>
                  <a:lnTo>
                    <a:pt x="165100" y="667766"/>
                  </a:lnTo>
                  <a:lnTo>
                    <a:pt x="165100" y="674116"/>
                  </a:lnTo>
                  <a:cubicBezTo>
                    <a:pt x="73914" y="674116"/>
                    <a:pt x="0" y="600202"/>
                    <a:pt x="0" y="509016"/>
                  </a:cubicBezTo>
                  <a:lnTo>
                    <a:pt x="0" y="165100"/>
                  </a:lnTo>
                  <a:lnTo>
                    <a:pt x="6350" y="165100"/>
                  </a:lnTo>
                  <a:lnTo>
                    <a:pt x="0" y="165100"/>
                  </a:lnTo>
                  <a:moveTo>
                    <a:pt x="12700" y="165100"/>
                  </a:moveTo>
                  <a:lnTo>
                    <a:pt x="12700" y="509016"/>
                  </a:lnTo>
                  <a:lnTo>
                    <a:pt x="6350" y="509016"/>
                  </a:lnTo>
                  <a:lnTo>
                    <a:pt x="12700" y="509016"/>
                  </a:lnTo>
                  <a:cubicBezTo>
                    <a:pt x="12700" y="593217"/>
                    <a:pt x="80899" y="661416"/>
                    <a:pt x="165100" y="661416"/>
                  </a:cubicBezTo>
                  <a:lnTo>
                    <a:pt x="509016" y="661416"/>
                  </a:lnTo>
                  <a:cubicBezTo>
                    <a:pt x="593217" y="661416"/>
                    <a:pt x="661416" y="593217"/>
                    <a:pt x="661416" y="509016"/>
                  </a:cubicBezTo>
                  <a:lnTo>
                    <a:pt x="661416" y="165100"/>
                  </a:lnTo>
                  <a:lnTo>
                    <a:pt x="667766" y="165100"/>
                  </a:lnTo>
                  <a:lnTo>
                    <a:pt x="661416" y="165100"/>
                  </a:lnTo>
                  <a:cubicBezTo>
                    <a:pt x="661416" y="80899"/>
                    <a:pt x="593217" y="12700"/>
                    <a:pt x="509016" y="12700"/>
                  </a:cubicBezTo>
                  <a:lnTo>
                    <a:pt x="165100" y="12700"/>
                  </a:lnTo>
                  <a:lnTo>
                    <a:pt x="165100" y="6350"/>
                  </a:lnTo>
                  <a:lnTo>
                    <a:pt x="165100" y="12700"/>
                  </a:lnTo>
                  <a:cubicBezTo>
                    <a:pt x="80899" y="12700"/>
                    <a:pt x="12700" y="80899"/>
                    <a:pt x="12700" y="165100"/>
                  </a:cubicBezTo>
                  <a:close/>
                </a:path>
              </a:pathLst>
            </a:custGeom>
            <a:solidFill>
              <a:srgbClr val="CECEC9"/>
            </a:solidFill>
          </p:spPr>
        </p:sp>
      </p:grpSp>
      <p:sp>
        <p:nvSpPr>
          <p:cNvPr name="TextBox 18" id="18"/>
          <p:cNvSpPr txBox="true"/>
          <p:nvPr/>
        </p:nvSpPr>
        <p:spPr>
          <a:xfrm rot="0">
            <a:off x="8629799" y="6448425"/>
            <a:ext cx="3544044" cy="1306512"/>
          </a:xfrm>
          <a:prstGeom prst="rect">
            <a:avLst/>
          </a:prstGeom>
        </p:spPr>
        <p:txBody>
          <a:bodyPr anchor="t" rtlCol="false" tIns="0" lIns="0" bIns="0" rIns="0">
            <a:spAutoFit/>
          </a:bodyPr>
          <a:lstStyle/>
          <a:p>
            <a:pPr algn="l">
              <a:lnSpc>
                <a:spcPts val="3437"/>
              </a:lnSpc>
            </a:pPr>
            <a:r>
              <a:rPr lang="en-US" sz="2750">
                <a:solidFill>
                  <a:srgbClr val="272525"/>
                </a:solidFill>
                <a:latin typeface="Arimo"/>
                <a:ea typeface="Arimo"/>
                <a:cs typeface="Arimo"/>
                <a:sym typeface="Arimo"/>
              </a:rPr>
              <a:t>I</a:t>
            </a:r>
            <a:r>
              <a:rPr lang="en-US" sz="2750">
                <a:solidFill>
                  <a:srgbClr val="272525"/>
                </a:solidFill>
                <a:latin typeface="Arimo"/>
                <a:ea typeface="Arimo"/>
                <a:cs typeface="Arimo"/>
                <a:sym typeface="Arimo"/>
              </a:rPr>
              <a:t>nsurance Processing Problems</a:t>
            </a:r>
          </a:p>
          <a:p>
            <a:pPr algn="l">
              <a:lnSpc>
                <a:spcPts val="3437"/>
              </a:lnSpc>
            </a:pPr>
          </a:p>
        </p:txBody>
      </p:sp>
      <p:grpSp>
        <p:nvGrpSpPr>
          <p:cNvPr name="Group 19" id="19"/>
          <p:cNvGrpSpPr/>
          <p:nvPr/>
        </p:nvGrpSpPr>
        <p:grpSpPr>
          <a:xfrm rot="0">
            <a:off x="12710071" y="6481762"/>
            <a:ext cx="505569" cy="505569"/>
            <a:chOff x="0" y="0"/>
            <a:chExt cx="674092" cy="674092"/>
          </a:xfrm>
        </p:grpSpPr>
        <p:sp>
          <p:nvSpPr>
            <p:cNvPr name="Freeform 20" id="20"/>
            <p:cNvSpPr/>
            <p:nvPr/>
          </p:nvSpPr>
          <p:spPr>
            <a:xfrm flipH="false" flipV="false" rot="0">
              <a:off x="6350" y="6350"/>
              <a:ext cx="661416" cy="661416"/>
            </a:xfrm>
            <a:custGeom>
              <a:avLst/>
              <a:gdLst/>
              <a:ahLst/>
              <a:cxnLst/>
              <a:rect r="r" b="b" t="t" l="l"/>
              <a:pathLst>
                <a:path h="661416" w="661416">
                  <a:moveTo>
                    <a:pt x="0" y="158750"/>
                  </a:moveTo>
                  <a:cubicBezTo>
                    <a:pt x="0" y="71120"/>
                    <a:pt x="71120" y="0"/>
                    <a:pt x="158750" y="0"/>
                  </a:cubicBezTo>
                  <a:lnTo>
                    <a:pt x="502666" y="0"/>
                  </a:lnTo>
                  <a:cubicBezTo>
                    <a:pt x="590296" y="0"/>
                    <a:pt x="661416" y="71120"/>
                    <a:pt x="661416" y="158750"/>
                  </a:cubicBezTo>
                  <a:lnTo>
                    <a:pt x="661416" y="502666"/>
                  </a:lnTo>
                  <a:cubicBezTo>
                    <a:pt x="661416" y="590296"/>
                    <a:pt x="590296" y="661416"/>
                    <a:pt x="502666" y="661416"/>
                  </a:cubicBezTo>
                  <a:lnTo>
                    <a:pt x="158750" y="661416"/>
                  </a:lnTo>
                  <a:cubicBezTo>
                    <a:pt x="71120" y="661416"/>
                    <a:pt x="0" y="590296"/>
                    <a:pt x="0" y="502666"/>
                  </a:cubicBezTo>
                  <a:close/>
                </a:path>
              </a:pathLst>
            </a:custGeom>
            <a:solidFill>
              <a:srgbClr val="E8E8E3"/>
            </a:solidFill>
          </p:spPr>
        </p:sp>
        <p:sp>
          <p:nvSpPr>
            <p:cNvPr name="Freeform 21" id="21"/>
            <p:cNvSpPr/>
            <p:nvPr/>
          </p:nvSpPr>
          <p:spPr>
            <a:xfrm flipH="false" flipV="false" rot="0">
              <a:off x="0" y="0"/>
              <a:ext cx="674116" cy="674116"/>
            </a:xfrm>
            <a:custGeom>
              <a:avLst/>
              <a:gdLst/>
              <a:ahLst/>
              <a:cxnLst/>
              <a:rect r="r" b="b" t="t" l="l"/>
              <a:pathLst>
                <a:path h="674116" w="674116">
                  <a:moveTo>
                    <a:pt x="0" y="165100"/>
                  </a:moveTo>
                  <a:cubicBezTo>
                    <a:pt x="0" y="73914"/>
                    <a:pt x="73914" y="0"/>
                    <a:pt x="165100" y="0"/>
                  </a:cubicBezTo>
                  <a:lnTo>
                    <a:pt x="509016" y="0"/>
                  </a:lnTo>
                  <a:lnTo>
                    <a:pt x="509016" y="6350"/>
                  </a:lnTo>
                  <a:lnTo>
                    <a:pt x="509016" y="0"/>
                  </a:lnTo>
                  <a:lnTo>
                    <a:pt x="509016" y="6350"/>
                  </a:lnTo>
                  <a:lnTo>
                    <a:pt x="509016" y="0"/>
                  </a:lnTo>
                  <a:cubicBezTo>
                    <a:pt x="600202" y="0"/>
                    <a:pt x="674116" y="73914"/>
                    <a:pt x="674116" y="165100"/>
                  </a:cubicBezTo>
                  <a:lnTo>
                    <a:pt x="674116" y="509016"/>
                  </a:lnTo>
                  <a:lnTo>
                    <a:pt x="667766" y="509016"/>
                  </a:lnTo>
                  <a:lnTo>
                    <a:pt x="674116" y="509016"/>
                  </a:lnTo>
                  <a:cubicBezTo>
                    <a:pt x="674116" y="600202"/>
                    <a:pt x="600202" y="674116"/>
                    <a:pt x="509016" y="674116"/>
                  </a:cubicBezTo>
                  <a:lnTo>
                    <a:pt x="509016" y="667766"/>
                  </a:lnTo>
                  <a:lnTo>
                    <a:pt x="509016" y="674116"/>
                  </a:lnTo>
                  <a:lnTo>
                    <a:pt x="165100" y="674116"/>
                  </a:lnTo>
                  <a:lnTo>
                    <a:pt x="165100" y="667766"/>
                  </a:lnTo>
                  <a:lnTo>
                    <a:pt x="165100" y="674116"/>
                  </a:lnTo>
                  <a:cubicBezTo>
                    <a:pt x="73914" y="674116"/>
                    <a:pt x="0" y="600202"/>
                    <a:pt x="0" y="509016"/>
                  </a:cubicBezTo>
                  <a:lnTo>
                    <a:pt x="0" y="165100"/>
                  </a:lnTo>
                  <a:lnTo>
                    <a:pt x="6350" y="165100"/>
                  </a:lnTo>
                  <a:lnTo>
                    <a:pt x="0" y="165100"/>
                  </a:lnTo>
                  <a:moveTo>
                    <a:pt x="12700" y="165100"/>
                  </a:moveTo>
                  <a:lnTo>
                    <a:pt x="12700" y="509016"/>
                  </a:lnTo>
                  <a:lnTo>
                    <a:pt x="6350" y="509016"/>
                  </a:lnTo>
                  <a:lnTo>
                    <a:pt x="12700" y="509016"/>
                  </a:lnTo>
                  <a:cubicBezTo>
                    <a:pt x="12700" y="593217"/>
                    <a:pt x="80899" y="661416"/>
                    <a:pt x="165100" y="661416"/>
                  </a:cubicBezTo>
                  <a:lnTo>
                    <a:pt x="509016" y="661416"/>
                  </a:lnTo>
                  <a:cubicBezTo>
                    <a:pt x="593217" y="661416"/>
                    <a:pt x="661416" y="593217"/>
                    <a:pt x="661416" y="509016"/>
                  </a:cubicBezTo>
                  <a:lnTo>
                    <a:pt x="661416" y="165100"/>
                  </a:lnTo>
                  <a:lnTo>
                    <a:pt x="667766" y="165100"/>
                  </a:lnTo>
                  <a:lnTo>
                    <a:pt x="661416" y="165100"/>
                  </a:lnTo>
                  <a:cubicBezTo>
                    <a:pt x="661416" y="80899"/>
                    <a:pt x="593217" y="12700"/>
                    <a:pt x="509016" y="12700"/>
                  </a:cubicBezTo>
                  <a:lnTo>
                    <a:pt x="165100" y="12700"/>
                  </a:lnTo>
                  <a:lnTo>
                    <a:pt x="165100" y="6350"/>
                  </a:lnTo>
                  <a:lnTo>
                    <a:pt x="165100" y="12700"/>
                  </a:lnTo>
                  <a:cubicBezTo>
                    <a:pt x="80899" y="12700"/>
                    <a:pt x="12700" y="80899"/>
                    <a:pt x="12700" y="165100"/>
                  </a:cubicBezTo>
                  <a:close/>
                </a:path>
              </a:pathLst>
            </a:custGeom>
            <a:solidFill>
              <a:srgbClr val="CECEC9"/>
            </a:solidFill>
          </p:spPr>
        </p:sp>
      </p:grpSp>
      <p:sp>
        <p:nvSpPr>
          <p:cNvPr name="TextBox 22" id="22"/>
          <p:cNvSpPr txBox="true"/>
          <p:nvPr/>
        </p:nvSpPr>
        <p:spPr>
          <a:xfrm rot="0">
            <a:off x="13494395" y="6448425"/>
            <a:ext cx="3544044" cy="1306512"/>
          </a:xfrm>
          <a:prstGeom prst="rect">
            <a:avLst/>
          </a:prstGeom>
        </p:spPr>
        <p:txBody>
          <a:bodyPr anchor="t" rtlCol="false" tIns="0" lIns="0" bIns="0" rIns="0">
            <a:spAutoFit/>
          </a:bodyPr>
          <a:lstStyle/>
          <a:p>
            <a:pPr algn="l">
              <a:lnSpc>
                <a:spcPts val="3437"/>
              </a:lnSpc>
            </a:pPr>
            <a:r>
              <a:rPr lang="en-US" sz="2750">
                <a:solidFill>
                  <a:srgbClr val="272525"/>
                </a:solidFill>
                <a:latin typeface="Arimo"/>
                <a:ea typeface="Arimo"/>
                <a:cs typeface="Arimo"/>
                <a:sym typeface="Arimo"/>
              </a:rPr>
              <a:t>Pharmacy</a:t>
            </a:r>
            <a:r>
              <a:rPr lang="en-US" sz="2750">
                <a:solidFill>
                  <a:srgbClr val="272525"/>
                </a:solidFill>
                <a:latin typeface="Arimo"/>
                <a:ea typeface="Arimo"/>
                <a:cs typeface="Arimo"/>
                <a:sym typeface="Arimo"/>
              </a:rPr>
              <a:t> Integration Issues</a:t>
            </a:r>
          </a:p>
          <a:p>
            <a:pPr algn="l">
              <a:lnSpc>
                <a:spcPts val="3437"/>
              </a:lnSpc>
            </a:pP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DDD6CC"/>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EFECE6"/>
            </a:solidFill>
          </p:spPr>
        </p:sp>
      </p:grpSp>
      <p:grpSp>
        <p:nvGrpSpPr>
          <p:cNvPr name="Group 6" id="6"/>
          <p:cNvGrpSpPr/>
          <p:nvPr/>
        </p:nvGrpSpPr>
        <p:grpSpPr>
          <a:xfrm rot="0">
            <a:off x="992238" y="2622054"/>
            <a:ext cx="637878" cy="637878"/>
            <a:chOff x="0" y="0"/>
            <a:chExt cx="850503" cy="850503"/>
          </a:xfrm>
        </p:grpSpPr>
        <p:sp>
          <p:nvSpPr>
            <p:cNvPr name="Freeform 7" id="7"/>
            <p:cNvSpPr/>
            <p:nvPr/>
          </p:nvSpPr>
          <p:spPr>
            <a:xfrm flipH="false" flipV="false" rot="0">
              <a:off x="0" y="0"/>
              <a:ext cx="850392" cy="850519"/>
            </a:xfrm>
            <a:custGeom>
              <a:avLst/>
              <a:gdLst/>
              <a:ahLst/>
              <a:cxnLst/>
              <a:rect r="r" b="b" t="t" l="l"/>
              <a:pathLst>
                <a:path h="850519" w="850392">
                  <a:moveTo>
                    <a:pt x="0" y="56642"/>
                  </a:moveTo>
                  <a:cubicBezTo>
                    <a:pt x="0" y="25400"/>
                    <a:pt x="25400" y="0"/>
                    <a:pt x="56642" y="0"/>
                  </a:cubicBezTo>
                  <a:lnTo>
                    <a:pt x="793750" y="0"/>
                  </a:lnTo>
                  <a:cubicBezTo>
                    <a:pt x="825119" y="0"/>
                    <a:pt x="850392" y="25400"/>
                    <a:pt x="850392" y="56642"/>
                  </a:cubicBezTo>
                  <a:lnTo>
                    <a:pt x="850392" y="793750"/>
                  </a:lnTo>
                  <a:cubicBezTo>
                    <a:pt x="850392" y="825119"/>
                    <a:pt x="824992" y="850392"/>
                    <a:pt x="793750" y="850392"/>
                  </a:cubicBezTo>
                  <a:lnTo>
                    <a:pt x="56642" y="850392"/>
                  </a:lnTo>
                  <a:cubicBezTo>
                    <a:pt x="25400" y="850519"/>
                    <a:pt x="0" y="825119"/>
                    <a:pt x="0" y="793750"/>
                  </a:cubicBezTo>
                  <a:close/>
                </a:path>
              </a:pathLst>
            </a:custGeom>
            <a:solidFill>
              <a:srgbClr val="E5DFD2"/>
            </a:solidFill>
          </p:spPr>
        </p:sp>
      </p:grpSp>
      <p:grpSp>
        <p:nvGrpSpPr>
          <p:cNvPr name="Group 8" id="8"/>
          <p:cNvGrpSpPr/>
          <p:nvPr/>
        </p:nvGrpSpPr>
        <p:grpSpPr>
          <a:xfrm rot="0">
            <a:off x="5856834" y="2622054"/>
            <a:ext cx="637878" cy="637878"/>
            <a:chOff x="0" y="0"/>
            <a:chExt cx="850503" cy="850503"/>
          </a:xfrm>
        </p:grpSpPr>
        <p:sp>
          <p:nvSpPr>
            <p:cNvPr name="Freeform 9" id="9"/>
            <p:cNvSpPr/>
            <p:nvPr/>
          </p:nvSpPr>
          <p:spPr>
            <a:xfrm flipH="false" flipV="false" rot="0">
              <a:off x="0" y="0"/>
              <a:ext cx="850392" cy="850519"/>
            </a:xfrm>
            <a:custGeom>
              <a:avLst/>
              <a:gdLst/>
              <a:ahLst/>
              <a:cxnLst/>
              <a:rect r="r" b="b" t="t" l="l"/>
              <a:pathLst>
                <a:path h="850519" w="850392">
                  <a:moveTo>
                    <a:pt x="0" y="56642"/>
                  </a:moveTo>
                  <a:cubicBezTo>
                    <a:pt x="0" y="25400"/>
                    <a:pt x="25400" y="0"/>
                    <a:pt x="56642" y="0"/>
                  </a:cubicBezTo>
                  <a:lnTo>
                    <a:pt x="793750" y="0"/>
                  </a:lnTo>
                  <a:cubicBezTo>
                    <a:pt x="825119" y="0"/>
                    <a:pt x="850392" y="25400"/>
                    <a:pt x="850392" y="56642"/>
                  </a:cubicBezTo>
                  <a:lnTo>
                    <a:pt x="850392" y="793750"/>
                  </a:lnTo>
                  <a:cubicBezTo>
                    <a:pt x="850392" y="825119"/>
                    <a:pt x="824992" y="850392"/>
                    <a:pt x="793750" y="850392"/>
                  </a:cubicBezTo>
                  <a:lnTo>
                    <a:pt x="56642" y="850392"/>
                  </a:lnTo>
                  <a:cubicBezTo>
                    <a:pt x="25400" y="850519"/>
                    <a:pt x="0" y="825119"/>
                    <a:pt x="0" y="793750"/>
                  </a:cubicBezTo>
                  <a:close/>
                </a:path>
              </a:pathLst>
            </a:custGeom>
            <a:solidFill>
              <a:srgbClr val="E5DFD2"/>
            </a:solidFill>
          </p:spPr>
        </p:sp>
      </p:grpSp>
      <p:grpSp>
        <p:nvGrpSpPr>
          <p:cNvPr name="Group 10" id="10"/>
          <p:cNvGrpSpPr/>
          <p:nvPr/>
        </p:nvGrpSpPr>
        <p:grpSpPr>
          <a:xfrm rot="0">
            <a:off x="992238" y="5187702"/>
            <a:ext cx="637878" cy="637877"/>
            <a:chOff x="0" y="0"/>
            <a:chExt cx="850503" cy="850503"/>
          </a:xfrm>
        </p:grpSpPr>
        <p:sp>
          <p:nvSpPr>
            <p:cNvPr name="Freeform 11" id="11"/>
            <p:cNvSpPr/>
            <p:nvPr/>
          </p:nvSpPr>
          <p:spPr>
            <a:xfrm flipH="false" flipV="false" rot="0">
              <a:off x="0" y="0"/>
              <a:ext cx="850392" cy="850519"/>
            </a:xfrm>
            <a:custGeom>
              <a:avLst/>
              <a:gdLst/>
              <a:ahLst/>
              <a:cxnLst/>
              <a:rect r="r" b="b" t="t" l="l"/>
              <a:pathLst>
                <a:path h="850519" w="850392">
                  <a:moveTo>
                    <a:pt x="0" y="56642"/>
                  </a:moveTo>
                  <a:cubicBezTo>
                    <a:pt x="0" y="25400"/>
                    <a:pt x="25400" y="0"/>
                    <a:pt x="56642" y="0"/>
                  </a:cubicBezTo>
                  <a:lnTo>
                    <a:pt x="793750" y="0"/>
                  </a:lnTo>
                  <a:cubicBezTo>
                    <a:pt x="825119" y="0"/>
                    <a:pt x="850392" y="25400"/>
                    <a:pt x="850392" y="56642"/>
                  </a:cubicBezTo>
                  <a:lnTo>
                    <a:pt x="850392" y="793750"/>
                  </a:lnTo>
                  <a:cubicBezTo>
                    <a:pt x="850392" y="825119"/>
                    <a:pt x="824992" y="850392"/>
                    <a:pt x="793750" y="850392"/>
                  </a:cubicBezTo>
                  <a:lnTo>
                    <a:pt x="56642" y="850392"/>
                  </a:lnTo>
                  <a:cubicBezTo>
                    <a:pt x="25400" y="850519"/>
                    <a:pt x="0" y="825119"/>
                    <a:pt x="0" y="793750"/>
                  </a:cubicBezTo>
                  <a:close/>
                </a:path>
              </a:pathLst>
            </a:custGeom>
            <a:solidFill>
              <a:srgbClr val="E5DFD2"/>
            </a:solidFill>
          </p:spPr>
        </p:sp>
      </p:grpSp>
      <p:grpSp>
        <p:nvGrpSpPr>
          <p:cNvPr name="Group 12" id="12"/>
          <p:cNvGrpSpPr/>
          <p:nvPr/>
        </p:nvGrpSpPr>
        <p:grpSpPr>
          <a:xfrm rot="0">
            <a:off x="5856834" y="5187702"/>
            <a:ext cx="637878" cy="637877"/>
            <a:chOff x="0" y="0"/>
            <a:chExt cx="850503" cy="850503"/>
          </a:xfrm>
        </p:grpSpPr>
        <p:sp>
          <p:nvSpPr>
            <p:cNvPr name="Freeform 13" id="13"/>
            <p:cNvSpPr/>
            <p:nvPr/>
          </p:nvSpPr>
          <p:spPr>
            <a:xfrm flipH="false" flipV="false" rot="0">
              <a:off x="0" y="0"/>
              <a:ext cx="850392" cy="850519"/>
            </a:xfrm>
            <a:custGeom>
              <a:avLst/>
              <a:gdLst/>
              <a:ahLst/>
              <a:cxnLst/>
              <a:rect r="r" b="b" t="t" l="l"/>
              <a:pathLst>
                <a:path h="850519" w="850392">
                  <a:moveTo>
                    <a:pt x="0" y="56642"/>
                  </a:moveTo>
                  <a:cubicBezTo>
                    <a:pt x="0" y="25400"/>
                    <a:pt x="25400" y="0"/>
                    <a:pt x="56642" y="0"/>
                  </a:cubicBezTo>
                  <a:lnTo>
                    <a:pt x="793750" y="0"/>
                  </a:lnTo>
                  <a:cubicBezTo>
                    <a:pt x="825119" y="0"/>
                    <a:pt x="850392" y="25400"/>
                    <a:pt x="850392" y="56642"/>
                  </a:cubicBezTo>
                  <a:lnTo>
                    <a:pt x="850392" y="793750"/>
                  </a:lnTo>
                  <a:cubicBezTo>
                    <a:pt x="850392" y="825119"/>
                    <a:pt x="824992" y="850392"/>
                    <a:pt x="793750" y="850392"/>
                  </a:cubicBezTo>
                  <a:lnTo>
                    <a:pt x="56642" y="850392"/>
                  </a:lnTo>
                  <a:cubicBezTo>
                    <a:pt x="25400" y="850519"/>
                    <a:pt x="0" y="825119"/>
                    <a:pt x="0" y="793750"/>
                  </a:cubicBezTo>
                  <a:close/>
                </a:path>
              </a:pathLst>
            </a:custGeom>
            <a:solidFill>
              <a:srgbClr val="E5DFD2"/>
            </a:solidFill>
          </p:spPr>
        </p:sp>
      </p:grpSp>
      <p:sp>
        <p:nvSpPr>
          <p:cNvPr name="Freeform 14" id="14"/>
          <p:cNvSpPr/>
          <p:nvPr/>
        </p:nvSpPr>
        <p:spPr>
          <a:xfrm flipH="false" flipV="false" rot="0">
            <a:off x="12486722" y="0"/>
            <a:ext cx="13449008" cy="10287000"/>
          </a:xfrm>
          <a:custGeom>
            <a:avLst/>
            <a:gdLst/>
            <a:ahLst/>
            <a:cxnLst/>
            <a:rect r="r" b="b" t="t" l="l"/>
            <a:pathLst>
              <a:path h="10287000" w="13449008">
                <a:moveTo>
                  <a:pt x="0" y="0"/>
                </a:moveTo>
                <a:lnTo>
                  <a:pt x="13449007" y="0"/>
                </a:lnTo>
                <a:lnTo>
                  <a:pt x="13449007" y="10287000"/>
                </a:lnTo>
                <a:lnTo>
                  <a:pt x="0" y="10287000"/>
                </a:lnTo>
                <a:lnTo>
                  <a:pt x="0" y="0"/>
                </a:lnTo>
                <a:close/>
              </a:path>
            </a:pathLst>
          </a:custGeom>
          <a:blipFill>
            <a:blip r:embed="rId2"/>
            <a:stretch>
              <a:fillRect l="-460" t="0" r="-21921" b="0"/>
            </a:stretch>
          </a:blipFill>
        </p:spPr>
      </p:sp>
      <p:sp>
        <p:nvSpPr>
          <p:cNvPr name="TextBox 15" id="15"/>
          <p:cNvSpPr txBox="true"/>
          <p:nvPr/>
        </p:nvSpPr>
        <p:spPr>
          <a:xfrm rot="0">
            <a:off x="649335" y="278755"/>
            <a:ext cx="8648254" cy="943124"/>
          </a:xfrm>
          <a:prstGeom prst="rect">
            <a:avLst/>
          </a:prstGeom>
        </p:spPr>
        <p:txBody>
          <a:bodyPr anchor="t" rtlCol="false" tIns="0" lIns="0" bIns="0" rIns="0">
            <a:spAutoFit/>
          </a:bodyPr>
          <a:lstStyle/>
          <a:p>
            <a:pPr algn="l">
              <a:lnSpc>
                <a:spcPts val="6937"/>
              </a:lnSpc>
            </a:pPr>
            <a:r>
              <a:rPr lang="en-US" sz="5562" b="true">
                <a:solidFill>
                  <a:srgbClr val="282824"/>
                </a:solidFill>
                <a:latin typeface="Arimo Bold"/>
                <a:ea typeface="Arimo Bold"/>
                <a:cs typeface="Arimo Bold"/>
                <a:sym typeface="Arimo Bold"/>
              </a:rPr>
              <a:t>MindConnect: The Solution</a:t>
            </a:r>
          </a:p>
        </p:txBody>
      </p:sp>
      <p:sp>
        <p:nvSpPr>
          <p:cNvPr name="TextBox 16" id="16"/>
          <p:cNvSpPr txBox="true"/>
          <p:nvPr/>
        </p:nvSpPr>
        <p:spPr>
          <a:xfrm rot="0">
            <a:off x="1187797" y="2766417"/>
            <a:ext cx="246758" cy="387251"/>
          </a:xfrm>
          <a:prstGeom prst="rect">
            <a:avLst/>
          </a:prstGeom>
        </p:spPr>
        <p:txBody>
          <a:bodyPr anchor="t" rtlCol="false" tIns="0" lIns="0" bIns="0" rIns="0">
            <a:spAutoFit/>
          </a:bodyPr>
          <a:lstStyle/>
          <a:p>
            <a:pPr algn="ctr">
              <a:lnSpc>
                <a:spcPts val="3312"/>
              </a:lnSpc>
            </a:pPr>
            <a:r>
              <a:rPr lang="en-US" sz="3312" b="true">
                <a:solidFill>
                  <a:srgbClr val="4A4A45"/>
                </a:solidFill>
                <a:latin typeface="Arimo Bold"/>
                <a:ea typeface="Arimo Bold"/>
                <a:cs typeface="Arimo Bold"/>
                <a:sym typeface="Arimo Bold"/>
              </a:rPr>
              <a:t>1</a:t>
            </a:r>
          </a:p>
        </p:txBody>
      </p:sp>
      <p:sp>
        <p:nvSpPr>
          <p:cNvPr name="TextBox 17" id="17"/>
          <p:cNvSpPr txBox="true"/>
          <p:nvPr/>
        </p:nvSpPr>
        <p:spPr>
          <a:xfrm rot="0">
            <a:off x="1913632" y="2583954"/>
            <a:ext cx="3544044" cy="1735137"/>
          </a:xfrm>
          <a:prstGeom prst="rect">
            <a:avLst/>
          </a:prstGeom>
        </p:spPr>
        <p:txBody>
          <a:bodyPr anchor="t" rtlCol="false" tIns="0" lIns="0" bIns="0" rIns="0">
            <a:spAutoFit/>
          </a:bodyPr>
          <a:lstStyle/>
          <a:p>
            <a:pPr algn="l">
              <a:lnSpc>
                <a:spcPts val="3437"/>
              </a:lnSpc>
            </a:pPr>
            <a:r>
              <a:rPr lang="en-US" sz="2750" b="true">
                <a:solidFill>
                  <a:srgbClr val="4A4A45"/>
                </a:solidFill>
                <a:latin typeface="Arimo Bold"/>
                <a:ea typeface="Arimo Bold"/>
                <a:cs typeface="Arimo Bold"/>
                <a:sym typeface="Arimo Bold"/>
              </a:rPr>
              <a:t>Healthcare Access &amp; Management Problems</a:t>
            </a:r>
          </a:p>
          <a:p>
            <a:pPr algn="l">
              <a:lnSpc>
                <a:spcPts val="3437"/>
              </a:lnSpc>
            </a:pPr>
          </a:p>
        </p:txBody>
      </p:sp>
      <p:sp>
        <p:nvSpPr>
          <p:cNvPr name="TextBox 18" id="18"/>
          <p:cNvSpPr txBox="true"/>
          <p:nvPr/>
        </p:nvSpPr>
        <p:spPr>
          <a:xfrm rot="0">
            <a:off x="6052394" y="2766417"/>
            <a:ext cx="246758" cy="387251"/>
          </a:xfrm>
          <a:prstGeom prst="rect">
            <a:avLst/>
          </a:prstGeom>
        </p:spPr>
        <p:txBody>
          <a:bodyPr anchor="t" rtlCol="false" tIns="0" lIns="0" bIns="0" rIns="0">
            <a:spAutoFit/>
          </a:bodyPr>
          <a:lstStyle/>
          <a:p>
            <a:pPr algn="ctr">
              <a:lnSpc>
                <a:spcPts val="3312"/>
              </a:lnSpc>
            </a:pPr>
            <a:r>
              <a:rPr lang="en-US" sz="3312" b="true">
                <a:solidFill>
                  <a:srgbClr val="4A4A45"/>
                </a:solidFill>
                <a:latin typeface="Arimo Bold"/>
                <a:ea typeface="Arimo Bold"/>
                <a:cs typeface="Arimo Bold"/>
                <a:sym typeface="Arimo Bold"/>
              </a:rPr>
              <a:t>2</a:t>
            </a:r>
          </a:p>
        </p:txBody>
      </p:sp>
      <p:sp>
        <p:nvSpPr>
          <p:cNvPr name="TextBox 19" id="19"/>
          <p:cNvSpPr txBox="true"/>
          <p:nvPr/>
        </p:nvSpPr>
        <p:spPr>
          <a:xfrm rot="0">
            <a:off x="6778229" y="2583954"/>
            <a:ext cx="3659684" cy="1306512"/>
          </a:xfrm>
          <a:prstGeom prst="rect">
            <a:avLst/>
          </a:prstGeom>
        </p:spPr>
        <p:txBody>
          <a:bodyPr anchor="t" rtlCol="false" tIns="0" lIns="0" bIns="0" rIns="0">
            <a:spAutoFit/>
          </a:bodyPr>
          <a:lstStyle/>
          <a:p>
            <a:pPr algn="l">
              <a:lnSpc>
                <a:spcPts val="3437"/>
              </a:lnSpc>
            </a:pPr>
            <a:r>
              <a:rPr lang="en-US" sz="2750" b="true">
                <a:solidFill>
                  <a:srgbClr val="4A4A45"/>
                </a:solidFill>
                <a:latin typeface="Arimo Bold"/>
                <a:ea typeface="Arimo Bold"/>
                <a:cs typeface="Arimo Bold"/>
                <a:sym typeface="Arimo Bold"/>
              </a:rPr>
              <a:t>Insurance Management Challenges</a:t>
            </a:r>
          </a:p>
        </p:txBody>
      </p:sp>
      <p:sp>
        <p:nvSpPr>
          <p:cNvPr name="TextBox 20" id="20"/>
          <p:cNvSpPr txBox="true"/>
          <p:nvPr/>
        </p:nvSpPr>
        <p:spPr>
          <a:xfrm rot="0">
            <a:off x="1187797" y="5332065"/>
            <a:ext cx="246758" cy="387251"/>
          </a:xfrm>
          <a:prstGeom prst="rect">
            <a:avLst/>
          </a:prstGeom>
        </p:spPr>
        <p:txBody>
          <a:bodyPr anchor="t" rtlCol="false" tIns="0" lIns="0" bIns="0" rIns="0">
            <a:spAutoFit/>
          </a:bodyPr>
          <a:lstStyle/>
          <a:p>
            <a:pPr algn="ctr">
              <a:lnSpc>
                <a:spcPts val="3312"/>
              </a:lnSpc>
            </a:pPr>
            <a:r>
              <a:rPr lang="en-US" sz="3312" b="true">
                <a:solidFill>
                  <a:srgbClr val="4A4A45"/>
                </a:solidFill>
                <a:latin typeface="Arimo Bold"/>
                <a:ea typeface="Arimo Bold"/>
                <a:cs typeface="Arimo Bold"/>
                <a:sym typeface="Arimo Bold"/>
              </a:rPr>
              <a:t>3</a:t>
            </a:r>
          </a:p>
        </p:txBody>
      </p:sp>
      <p:sp>
        <p:nvSpPr>
          <p:cNvPr name="TextBox 21" id="21"/>
          <p:cNvSpPr txBox="true"/>
          <p:nvPr/>
        </p:nvSpPr>
        <p:spPr>
          <a:xfrm rot="0">
            <a:off x="1913632" y="5149603"/>
            <a:ext cx="3577232" cy="1735137"/>
          </a:xfrm>
          <a:prstGeom prst="rect">
            <a:avLst/>
          </a:prstGeom>
        </p:spPr>
        <p:txBody>
          <a:bodyPr anchor="t" rtlCol="false" tIns="0" lIns="0" bIns="0" rIns="0">
            <a:spAutoFit/>
          </a:bodyPr>
          <a:lstStyle/>
          <a:p>
            <a:pPr algn="l">
              <a:lnSpc>
                <a:spcPts val="3437"/>
              </a:lnSpc>
            </a:pPr>
            <a:r>
              <a:rPr lang="en-US" sz="2750" b="true">
                <a:solidFill>
                  <a:srgbClr val="4A4A45"/>
                </a:solidFill>
                <a:latin typeface="Arimo Bold"/>
                <a:ea typeface="Arimo Bold"/>
                <a:cs typeface="Arimo Bold"/>
                <a:sym typeface="Arimo Bold"/>
              </a:rPr>
              <a:t>Administrative Inefficiencies</a:t>
            </a:r>
          </a:p>
          <a:p>
            <a:pPr algn="l">
              <a:lnSpc>
                <a:spcPts val="3437"/>
              </a:lnSpc>
            </a:pPr>
          </a:p>
          <a:p>
            <a:pPr algn="l">
              <a:lnSpc>
                <a:spcPts val="3437"/>
              </a:lnSpc>
            </a:pPr>
          </a:p>
        </p:txBody>
      </p:sp>
      <p:sp>
        <p:nvSpPr>
          <p:cNvPr name="TextBox 22" id="22"/>
          <p:cNvSpPr txBox="true"/>
          <p:nvPr/>
        </p:nvSpPr>
        <p:spPr>
          <a:xfrm rot="0">
            <a:off x="1913633" y="6024414"/>
            <a:ext cx="3659684" cy="1002506"/>
          </a:xfrm>
          <a:prstGeom prst="rect">
            <a:avLst/>
          </a:prstGeom>
        </p:spPr>
        <p:txBody>
          <a:bodyPr anchor="t" rtlCol="false" tIns="0" lIns="0" bIns="0" rIns="0">
            <a:spAutoFit/>
          </a:bodyPr>
          <a:lstStyle/>
          <a:p>
            <a:pPr algn="l">
              <a:lnSpc>
                <a:spcPts val="3562"/>
              </a:lnSpc>
            </a:pPr>
            <a:r>
              <a:rPr lang="en-US" sz="2187">
                <a:solidFill>
                  <a:srgbClr val="4A4A45"/>
                </a:solidFill>
                <a:latin typeface="Lato"/>
                <a:ea typeface="Lato"/>
                <a:cs typeface="Lato"/>
                <a:sym typeface="Lato"/>
              </a:rPr>
              <a:t>Improves accessibility and efficiency</a:t>
            </a:r>
          </a:p>
        </p:txBody>
      </p:sp>
      <p:sp>
        <p:nvSpPr>
          <p:cNvPr name="TextBox 23" id="23"/>
          <p:cNvSpPr txBox="true"/>
          <p:nvPr/>
        </p:nvSpPr>
        <p:spPr>
          <a:xfrm rot="0">
            <a:off x="6052394" y="5332065"/>
            <a:ext cx="246758" cy="387251"/>
          </a:xfrm>
          <a:prstGeom prst="rect">
            <a:avLst/>
          </a:prstGeom>
        </p:spPr>
        <p:txBody>
          <a:bodyPr anchor="t" rtlCol="false" tIns="0" lIns="0" bIns="0" rIns="0">
            <a:spAutoFit/>
          </a:bodyPr>
          <a:lstStyle/>
          <a:p>
            <a:pPr algn="ctr">
              <a:lnSpc>
                <a:spcPts val="3312"/>
              </a:lnSpc>
            </a:pPr>
            <a:r>
              <a:rPr lang="en-US" sz="3312" b="true">
                <a:solidFill>
                  <a:srgbClr val="4A4A45"/>
                </a:solidFill>
                <a:latin typeface="Arimo Bold"/>
                <a:ea typeface="Arimo Bold"/>
                <a:cs typeface="Arimo Bold"/>
                <a:sym typeface="Arimo Bold"/>
              </a:rPr>
              <a:t>4</a:t>
            </a:r>
          </a:p>
        </p:txBody>
      </p:sp>
      <p:sp>
        <p:nvSpPr>
          <p:cNvPr name="TextBox 24" id="24"/>
          <p:cNvSpPr txBox="true"/>
          <p:nvPr/>
        </p:nvSpPr>
        <p:spPr>
          <a:xfrm rot="0">
            <a:off x="6778229" y="5149602"/>
            <a:ext cx="3596134" cy="877888"/>
          </a:xfrm>
          <a:prstGeom prst="rect">
            <a:avLst/>
          </a:prstGeom>
        </p:spPr>
        <p:txBody>
          <a:bodyPr anchor="t" rtlCol="false" tIns="0" lIns="0" bIns="0" rIns="0">
            <a:spAutoFit/>
          </a:bodyPr>
          <a:lstStyle/>
          <a:p>
            <a:pPr algn="l">
              <a:lnSpc>
                <a:spcPts val="3437"/>
              </a:lnSpc>
            </a:pPr>
            <a:r>
              <a:rPr lang="en-US" sz="2750" b="true">
                <a:solidFill>
                  <a:srgbClr val="4A4A45"/>
                </a:solidFill>
                <a:latin typeface="Arimo Bold"/>
                <a:ea typeface="Arimo Bold"/>
                <a:cs typeface="Arimo Bold"/>
                <a:sym typeface="Arimo Bold"/>
              </a:rPr>
              <a:t>Pharmacy Integration Issues</a:t>
            </a:r>
          </a:p>
        </p:txBody>
      </p:sp>
      <p:sp>
        <p:nvSpPr>
          <p:cNvPr name="TextBox 25" id="25"/>
          <p:cNvSpPr txBox="true"/>
          <p:nvPr/>
        </p:nvSpPr>
        <p:spPr>
          <a:xfrm rot="0">
            <a:off x="6778229" y="6024414"/>
            <a:ext cx="3659684" cy="1002506"/>
          </a:xfrm>
          <a:prstGeom prst="rect">
            <a:avLst/>
          </a:prstGeom>
        </p:spPr>
        <p:txBody>
          <a:bodyPr anchor="t" rtlCol="false" tIns="0" lIns="0" bIns="0" rIns="0">
            <a:spAutoFit/>
          </a:bodyPr>
          <a:lstStyle/>
          <a:p>
            <a:pPr algn="l">
              <a:lnSpc>
                <a:spcPts val="3562"/>
              </a:lnSpc>
            </a:pPr>
            <a:r>
              <a:rPr lang="en-US" sz="2187">
                <a:solidFill>
                  <a:srgbClr val="4A4A45"/>
                </a:solidFill>
                <a:latin typeface="Lato"/>
                <a:ea typeface="Lato"/>
                <a:cs typeface="Lato"/>
                <a:sym typeface="Lato"/>
              </a:rPr>
              <a:t>Simplifies insurance and funding</a:t>
            </a:r>
          </a:p>
        </p:txBody>
      </p:sp>
      <p:sp>
        <p:nvSpPr>
          <p:cNvPr name="TextBox 26" id="26"/>
          <p:cNvSpPr txBox="true"/>
          <p:nvPr/>
        </p:nvSpPr>
        <p:spPr>
          <a:xfrm rot="0">
            <a:off x="992238" y="7331720"/>
            <a:ext cx="9445526" cy="2363391"/>
          </a:xfrm>
          <a:prstGeom prst="rect">
            <a:avLst/>
          </a:prstGeom>
        </p:spPr>
        <p:txBody>
          <a:bodyPr anchor="t" rtlCol="false" tIns="0" lIns="0" bIns="0" rIns="0">
            <a:spAutoFit/>
          </a:bodyPr>
          <a:lstStyle/>
          <a:p>
            <a:pPr algn="l">
              <a:lnSpc>
                <a:spcPts val="3562"/>
              </a:lnSpc>
            </a:pPr>
            <a:r>
              <a:rPr lang="en-US" sz="2187">
                <a:solidFill>
                  <a:srgbClr val="4A4A45"/>
                </a:solidFill>
                <a:latin typeface="Lato"/>
                <a:ea typeface="Lato"/>
                <a:cs typeface="Lato"/>
                <a:sym typeface="Lato"/>
              </a:rPr>
              <a:t>MindConnect creates a cohesive mental health support system by integrating key stakeholders and processes. This solution enhances accessibility, prioritizes urgent cases, and streamlines financial and administrative workflows, addressing the core challenges in mental health care delivery.</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DDD6CC"/>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EFECE6"/>
            </a:solidFill>
          </p:spPr>
        </p:sp>
      </p:grpSp>
      <p:sp>
        <p:nvSpPr>
          <p:cNvPr name="Freeform 6" id="6" descr="preencoded.png"/>
          <p:cNvSpPr/>
          <p:nvPr/>
        </p:nvSpPr>
        <p:spPr>
          <a:xfrm flipH="false" flipV="false" rot="0">
            <a:off x="0" y="0"/>
            <a:ext cx="6858000" cy="10287000"/>
          </a:xfrm>
          <a:custGeom>
            <a:avLst/>
            <a:gdLst/>
            <a:ahLst/>
            <a:cxnLst/>
            <a:rect r="r" b="b" t="t" l="l"/>
            <a:pathLst>
              <a:path h="10287000" w="6858000">
                <a:moveTo>
                  <a:pt x="0" y="0"/>
                </a:moveTo>
                <a:lnTo>
                  <a:pt x="6858000" y="0"/>
                </a:lnTo>
                <a:lnTo>
                  <a:pt x="6858000" y="10287000"/>
                </a:lnTo>
                <a:lnTo>
                  <a:pt x="0" y="10287000"/>
                </a:lnTo>
                <a:lnTo>
                  <a:pt x="0" y="0"/>
                </a:lnTo>
                <a:close/>
              </a:path>
            </a:pathLst>
          </a:custGeom>
          <a:blipFill>
            <a:blip r:embed="rId2"/>
            <a:stretch>
              <a:fillRect l="0" t="0" r="0" b="0"/>
            </a:stretch>
          </a:blipFill>
        </p:spPr>
      </p:sp>
      <p:sp>
        <p:nvSpPr>
          <p:cNvPr name="TextBox 7" id="7"/>
          <p:cNvSpPr txBox="true"/>
          <p:nvPr/>
        </p:nvSpPr>
        <p:spPr>
          <a:xfrm rot="0">
            <a:off x="7706022" y="630436"/>
            <a:ext cx="6058197" cy="795337"/>
          </a:xfrm>
          <a:prstGeom prst="rect">
            <a:avLst/>
          </a:prstGeom>
        </p:spPr>
        <p:txBody>
          <a:bodyPr anchor="t" rtlCol="false" tIns="0" lIns="0" bIns="0" rIns="0">
            <a:spAutoFit/>
          </a:bodyPr>
          <a:lstStyle/>
          <a:p>
            <a:pPr algn="l">
              <a:lnSpc>
                <a:spcPts val="5937"/>
              </a:lnSpc>
            </a:pPr>
            <a:r>
              <a:rPr lang="en-US" sz="4750" b="true">
                <a:solidFill>
                  <a:srgbClr val="282824"/>
                </a:solidFill>
                <a:latin typeface="Arimo Bold"/>
                <a:ea typeface="Arimo Bold"/>
                <a:cs typeface="Arimo Bold"/>
                <a:sym typeface="Arimo Bold"/>
              </a:rPr>
              <a:t>Approach</a:t>
            </a:r>
          </a:p>
        </p:txBody>
      </p:sp>
      <p:grpSp>
        <p:nvGrpSpPr>
          <p:cNvPr name="Group 8" id="8"/>
          <p:cNvGrpSpPr/>
          <p:nvPr/>
        </p:nvGrpSpPr>
        <p:grpSpPr>
          <a:xfrm rot="0">
            <a:off x="7706022" y="1789211"/>
            <a:ext cx="4745831" cy="4592688"/>
            <a:chOff x="0" y="0"/>
            <a:chExt cx="6327775" cy="6123583"/>
          </a:xfrm>
        </p:grpSpPr>
        <p:sp>
          <p:nvSpPr>
            <p:cNvPr name="Freeform 9" id="9"/>
            <p:cNvSpPr/>
            <p:nvPr/>
          </p:nvSpPr>
          <p:spPr>
            <a:xfrm flipH="false" flipV="false" rot="0">
              <a:off x="0" y="0"/>
              <a:ext cx="6327775" cy="6123559"/>
            </a:xfrm>
            <a:custGeom>
              <a:avLst/>
              <a:gdLst/>
              <a:ahLst/>
              <a:cxnLst/>
              <a:rect r="r" b="b" t="t" l="l"/>
              <a:pathLst>
                <a:path h="6123559" w="6327775">
                  <a:moveTo>
                    <a:pt x="0" y="48387"/>
                  </a:moveTo>
                  <a:cubicBezTo>
                    <a:pt x="0" y="21717"/>
                    <a:pt x="21717" y="0"/>
                    <a:pt x="48387" y="0"/>
                  </a:cubicBezTo>
                  <a:lnTo>
                    <a:pt x="6279388" y="0"/>
                  </a:lnTo>
                  <a:cubicBezTo>
                    <a:pt x="6306185" y="0"/>
                    <a:pt x="6327775" y="21717"/>
                    <a:pt x="6327775" y="48387"/>
                  </a:cubicBezTo>
                  <a:lnTo>
                    <a:pt x="6327775" y="6075172"/>
                  </a:lnTo>
                  <a:cubicBezTo>
                    <a:pt x="6327775" y="6101969"/>
                    <a:pt x="6306058" y="6123559"/>
                    <a:pt x="6279388" y="6123559"/>
                  </a:cubicBezTo>
                  <a:lnTo>
                    <a:pt x="48387" y="6123559"/>
                  </a:lnTo>
                  <a:cubicBezTo>
                    <a:pt x="21590" y="6123559"/>
                    <a:pt x="0" y="6101842"/>
                    <a:pt x="0" y="6075172"/>
                  </a:cubicBezTo>
                  <a:close/>
                </a:path>
              </a:pathLst>
            </a:custGeom>
            <a:solidFill>
              <a:srgbClr val="E5DFD2"/>
            </a:solidFill>
          </p:spPr>
        </p:sp>
      </p:grpSp>
      <p:sp>
        <p:nvSpPr>
          <p:cNvPr name="TextBox 10" id="10"/>
          <p:cNvSpPr txBox="true"/>
          <p:nvPr/>
        </p:nvSpPr>
        <p:spPr>
          <a:xfrm rot="0">
            <a:off x="7948315" y="2012454"/>
            <a:ext cx="3029099" cy="379412"/>
          </a:xfrm>
          <a:prstGeom prst="rect">
            <a:avLst/>
          </a:prstGeom>
        </p:spPr>
        <p:txBody>
          <a:bodyPr anchor="t" rtlCol="false" tIns="0" lIns="0" bIns="0" rIns="0">
            <a:spAutoFit/>
          </a:bodyPr>
          <a:lstStyle/>
          <a:p>
            <a:pPr algn="l">
              <a:lnSpc>
                <a:spcPts val="2937"/>
              </a:lnSpc>
            </a:pPr>
            <a:r>
              <a:rPr lang="en-US" sz="2375" b="true">
                <a:solidFill>
                  <a:srgbClr val="4A4A45"/>
                </a:solidFill>
                <a:latin typeface="Arimo Bold"/>
                <a:ea typeface="Arimo Bold"/>
                <a:cs typeface="Arimo Bold"/>
                <a:sym typeface="Arimo Bold"/>
              </a:rPr>
              <a:t>Enterprises</a:t>
            </a:r>
          </a:p>
        </p:txBody>
      </p:sp>
      <p:sp>
        <p:nvSpPr>
          <p:cNvPr name="TextBox 11" id="11"/>
          <p:cNvSpPr txBox="true"/>
          <p:nvPr/>
        </p:nvSpPr>
        <p:spPr>
          <a:xfrm rot="0">
            <a:off x="7948315" y="2469505"/>
            <a:ext cx="4261248" cy="371475"/>
          </a:xfrm>
          <a:prstGeom prst="rect">
            <a:avLst/>
          </a:prstGeom>
        </p:spPr>
        <p:txBody>
          <a:bodyPr anchor="t" rtlCol="false" tIns="0" lIns="0" bIns="0" rIns="0">
            <a:spAutoFit/>
          </a:bodyPr>
          <a:lstStyle/>
          <a:p>
            <a:pPr algn="l">
              <a:lnSpc>
                <a:spcPts val="3000"/>
              </a:lnSpc>
            </a:pPr>
            <a:r>
              <a:rPr lang="en-US" sz="1874">
                <a:solidFill>
                  <a:srgbClr val="4A4A45"/>
                </a:solidFill>
                <a:latin typeface="Lato"/>
                <a:ea typeface="Lato"/>
                <a:cs typeface="Lato"/>
                <a:sym typeface="Lato"/>
              </a:rPr>
              <a:t>Government </a:t>
            </a:r>
          </a:p>
        </p:txBody>
      </p:sp>
      <p:sp>
        <p:nvSpPr>
          <p:cNvPr name="TextBox 12" id="12"/>
          <p:cNvSpPr txBox="true"/>
          <p:nvPr/>
        </p:nvSpPr>
        <p:spPr>
          <a:xfrm rot="0">
            <a:off x="7948315" y="3002310"/>
            <a:ext cx="4261248" cy="371475"/>
          </a:xfrm>
          <a:prstGeom prst="rect">
            <a:avLst/>
          </a:prstGeom>
        </p:spPr>
        <p:txBody>
          <a:bodyPr anchor="t" rtlCol="false" tIns="0" lIns="0" bIns="0" rIns="0">
            <a:spAutoFit/>
          </a:bodyPr>
          <a:lstStyle/>
          <a:p>
            <a:pPr algn="l">
              <a:lnSpc>
                <a:spcPts val="3000"/>
              </a:lnSpc>
            </a:pPr>
            <a:r>
              <a:rPr lang="en-US" sz="1874">
                <a:solidFill>
                  <a:srgbClr val="4A4A45"/>
                </a:solidFill>
                <a:latin typeface="Lato"/>
                <a:ea typeface="Lato"/>
                <a:cs typeface="Lato"/>
                <a:sym typeface="Lato"/>
              </a:rPr>
              <a:t>Hospital</a:t>
            </a:r>
          </a:p>
        </p:txBody>
      </p:sp>
      <p:sp>
        <p:nvSpPr>
          <p:cNvPr name="TextBox 13" id="13"/>
          <p:cNvSpPr txBox="true"/>
          <p:nvPr/>
        </p:nvSpPr>
        <p:spPr>
          <a:xfrm rot="0">
            <a:off x="7948315" y="3535115"/>
            <a:ext cx="4261248" cy="371475"/>
          </a:xfrm>
          <a:prstGeom prst="rect">
            <a:avLst/>
          </a:prstGeom>
        </p:spPr>
        <p:txBody>
          <a:bodyPr anchor="t" rtlCol="false" tIns="0" lIns="0" bIns="0" rIns="0">
            <a:spAutoFit/>
          </a:bodyPr>
          <a:lstStyle/>
          <a:p>
            <a:pPr algn="l">
              <a:lnSpc>
                <a:spcPts val="3000"/>
              </a:lnSpc>
            </a:pPr>
            <a:r>
              <a:rPr lang="en-US" sz="1874">
                <a:solidFill>
                  <a:srgbClr val="4A4A45"/>
                </a:solidFill>
                <a:latin typeface="Lato"/>
                <a:ea typeface="Lato"/>
                <a:cs typeface="Lato"/>
                <a:sym typeface="Lato"/>
              </a:rPr>
              <a:t>Insurance </a:t>
            </a:r>
          </a:p>
        </p:txBody>
      </p:sp>
      <p:sp>
        <p:nvSpPr>
          <p:cNvPr name="TextBox 14" id="14"/>
          <p:cNvSpPr txBox="true"/>
          <p:nvPr/>
        </p:nvSpPr>
        <p:spPr>
          <a:xfrm rot="0">
            <a:off x="7948315" y="4067919"/>
            <a:ext cx="4261248" cy="371475"/>
          </a:xfrm>
          <a:prstGeom prst="rect">
            <a:avLst/>
          </a:prstGeom>
        </p:spPr>
        <p:txBody>
          <a:bodyPr anchor="t" rtlCol="false" tIns="0" lIns="0" bIns="0" rIns="0">
            <a:spAutoFit/>
          </a:bodyPr>
          <a:lstStyle/>
          <a:p>
            <a:pPr algn="l">
              <a:lnSpc>
                <a:spcPts val="3000"/>
              </a:lnSpc>
            </a:pPr>
            <a:r>
              <a:rPr lang="en-US" sz="1874">
                <a:solidFill>
                  <a:srgbClr val="4A4A45"/>
                </a:solidFill>
                <a:latin typeface="Lato"/>
                <a:ea typeface="Lato"/>
                <a:cs typeface="Lato"/>
                <a:sym typeface="Lato"/>
              </a:rPr>
              <a:t>Non-Profit</a:t>
            </a:r>
          </a:p>
        </p:txBody>
      </p:sp>
      <p:grpSp>
        <p:nvGrpSpPr>
          <p:cNvPr name="Group 15" id="15"/>
          <p:cNvGrpSpPr/>
          <p:nvPr/>
        </p:nvGrpSpPr>
        <p:grpSpPr>
          <a:xfrm rot="0">
            <a:off x="12694146" y="1789211"/>
            <a:ext cx="4745831" cy="4592688"/>
            <a:chOff x="0" y="0"/>
            <a:chExt cx="6327775" cy="6123583"/>
          </a:xfrm>
        </p:grpSpPr>
        <p:sp>
          <p:nvSpPr>
            <p:cNvPr name="Freeform 16" id="16"/>
            <p:cNvSpPr/>
            <p:nvPr/>
          </p:nvSpPr>
          <p:spPr>
            <a:xfrm flipH="false" flipV="false" rot="0">
              <a:off x="0" y="0"/>
              <a:ext cx="6327775" cy="6123559"/>
            </a:xfrm>
            <a:custGeom>
              <a:avLst/>
              <a:gdLst/>
              <a:ahLst/>
              <a:cxnLst/>
              <a:rect r="r" b="b" t="t" l="l"/>
              <a:pathLst>
                <a:path h="6123559" w="6327775">
                  <a:moveTo>
                    <a:pt x="0" y="48387"/>
                  </a:moveTo>
                  <a:cubicBezTo>
                    <a:pt x="0" y="21717"/>
                    <a:pt x="21717" y="0"/>
                    <a:pt x="48387" y="0"/>
                  </a:cubicBezTo>
                  <a:lnTo>
                    <a:pt x="6279388" y="0"/>
                  </a:lnTo>
                  <a:cubicBezTo>
                    <a:pt x="6306185" y="0"/>
                    <a:pt x="6327775" y="21717"/>
                    <a:pt x="6327775" y="48387"/>
                  </a:cubicBezTo>
                  <a:lnTo>
                    <a:pt x="6327775" y="6075172"/>
                  </a:lnTo>
                  <a:cubicBezTo>
                    <a:pt x="6327775" y="6101969"/>
                    <a:pt x="6306058" y="6123559"/>
                    <a:pt x="6279388" y="6123559"/>
                  </a:cubicBezTo>
                  <a:lnTo>
                    <a:pt x="48387" y="6123559"/>
                  </a:lnTo>
                  <a:cubicBezTo>
                    <a:pt x="21590" y="6123559"/>
                    <a:pt x="0" y="6101842"/>
                    <a:pt x="0" y="6075172"/>
                  </a:cubicBezTo>
                  <a:close/>
                </a:path>
              </a:pathLst>
            </a:custGeom>
            <a:solidFill>
              <a:srgbClr val="E5DFD2"/>
            </a:solidFill>
          </p:spPr>
        </p:sp>
      </p:grpSp>
      <p:sp>
        <p:nvSpPr>
          <p:cNvPr name="TextBox 17" id="17"/>
          <p:cNvSpPr txBox="true"/>
          <p:nvPr/>
        </p:nvSpPr>
        <p:spPr>
          <a:xfrm rot="0">
            <a:off x="12936439" y="2012454"/>
            <a:ext cx="3029099" cy="397520"/>
          </a:xfrm>
          <a:prstGeom prst="rect">
            <a:avLst/>
          </a:prstGeom>
        </p:spPr>
        <p:txBody>
          <a:bodyPr anchor="t" rtlCol="false" tIns="0" lIns="0" bIns="0" rIns="0">
            <a:spAutoFit/>
          </a:bodyPr>
          <a:lstStyle/>
          <a:p>
            <a:pPr algn="l">
              <a:lnSpc>
                <a:spcPts val="2937"/>
              </a:lnSpc>
            </a:pPr>
            <a:r>
              <a:rPr lang="en-US" sz="2375" b="true">
                <a:solidFill>
                  <a:srgbClr val="4A4A45"/>
                </a:solidFill>
                <a:latin typeface="Arimo Bold"/>
                <a:ea typeface="Arimo Bold"/>
                <a:cs typeface="Arimo Bold"/>
                <a:sym typeface="Arimo Bold"/>
              </a:rPr>
              <a:t>Roles</a:t>
            </a:r>
          </a:p>
        </p:txBody>
      </p:sp>
      <p:sp>
        <p:nvSpPr>
          <p:cNvPr name="TextBox 18" id="18"/>
          <p:cNvSpPr txBox="true"/>
          <p:nvPr/>
        </p:nvSpPr>
        <p:spPr>
          <a:xfrm rot="0">
            <a:off x="12936439" y="2469505"/>
            <a:ext cx="4261248" cy="371475"/>
          </a:xfrm>
          <a:prstGeom prst="rect">
            <a:avLst/>
          </a:prstGeom>
        </p:spPr>
        <p:txBody>
          <a:bodyPr anchor="t" rtlCol="false" tIns="0" lIns="0" bIns="0" rIns="0">
            <a:spAutoFit/>
          </a:bodyPr>
          <a:lstStyle/>
          <a:p>
            <a:pPr algn="l">
              <a:lnSpc>
                <a:spcPts val="3000"/>
              </a:lnSpc>
            </a:pPr>
            <a:r>
              <a:rPr lang="en-US" sz="1874">
                <a:solidFill>
                  <a:srgbClr val="4A4A45"/>
                </a:solidFill>
                <a:latin typeface="Lato"/>
                <a:ea typeface="Lato"/>
                <a:cs typeface="Lato"/>
                <a:sym typeface="Lato"/>
              </a:rPr>
              <a:t>Doctor</a:t>
            </a:r>
          </a:p>
        </p:txBody>
      </p:sp>
      <p:sp>
        <p:nvSpPr>
          <p:cNvPr name="TextBox 19" id="19"/>
          <p:cNvSpPr txBox="true"/>
          <p:nvPr/>
        </p:nvSpPr>
        <p:spPr>
          <a:xfrm rot="0">
            <a:off x="12936437" y="2859435"/>
            <a:ext cx="4261248" cy="371475"/>
          </a:xfrm>
          <a:prstGeom prst="rect">
            <a:avLst/>
          </a:prstGeom>
        </p:spPr>
        <p:txBody>
          <a:bodyPr anchor="t" rtlCol="false" tIns="0" lIns="0" bIns="0" rIns="0">
            <a:spAutoFit/>
          </a:bodyPr>
          <a:lstStyle/>
          <a:p>
            <a:pPr algn="l">
              <a:lnSpc>
                <a:spcPts val="3000"/>
              </a:lnSpc>
            </a:pPr>
            <a:r>
              <a:rPr lang="en-US" sz="1874">
                <a:solidFill>
                  <a:srgbClr val="4A4A45"/>
                </a:solidFill>
                <a:latin typeface="Lato"/>
                <a:ea typeface="Lato"/>
                <a:cs typeface="Lato"/>
                <a:sym typeface="Lato"/>
              </a:rPr>
              <a:t>Patient</a:t>
            </a:r>
          </a:p>
        </p:txBody>
      </p:sp>
      <p:sp>
        <p:nvSpPr>
          <p:cNvPr name="TextBox 20" id="20"/>
          <p:cNvSpPr txBox="true"/>
          <p:nvPr/>
        </p:nvSpPr>
        <p:spPr>
          <a:xfrm rot="0">
            <a:off x="12936437" y="3268712"/>
            <a:ext cx="4261248" cy="371475"/>
          </a:xfrm>
          <a:prstGeom prst="rect">
            <a:avLst/>
          </a:prstGeom>
        </p:spPr>
        <p:txBody>
          <a:bodyPr anchor="t" rtlCol="false" tIns="0" lIns="0" bIns="0" rIns="0">
            <a:spAutoFit/>
          </a:bodyPr>
          <a:lstStyle/>
          <a:p>
            <a:pPr algn="l">
              <a:lnSpc>
                <a:spcPts val="3000"/>
              </a:lnSpc>
            </a:pPr>
            <a:r>
              <a:rPr lang="en-US" sz="1874">
                <a:solidFill>
                  <a:srgbClr val="4A4A45"/>
                </a:solidFill>
                <a:latin typeface="Lato"/>
                <a:ea typeface="Lato"/>
                <a:cs typeface="Lato"/>
                <a:sym typeface="Lato"/>
              </a:rPr>
              <a:t>Insurance Manager</a:t>
            </a:r>
          </a:p>
        </p:txBody>
      </p:sp>
      <p:sp>
        <p:nvSpPr>
          <p:cNvPr name="TextBox 21" id="21"/>
          <p:cNvSpPr txBox="true"/>
          <p:nvPr/>
        </p:nvSpPr>
        <p:spPr>
          <a:xfrm rot="0">
            <a:off x="12936437" y="3782169"/>
            <a:ext cx="4261248" cy="371475"/>
          </a:xfrm>
          <a:prstGeom prst="rect">
            <a:avLst/>
          </a:prstGeom>
        </p:spPr>
        <p:txBody>
          <a:bodyPr anchor="t" rtlCol="false" tIns="0" lIns="0" bIns="0" rIns="0">
            <a:spAutoFit/>
          </a:bodyPr>
          <a:lstStyle/>
          <a:p>
            <a:pPr algn="l">
              <a:lnSpc>
                <a:spcPts val="3000"/>
              </a:lnSpc>
            </a:pPr>
            <a:r>
              <a:rPr lang="en-US" sz="1874">
                <a:solidFill>
                  <a:srgbClr val="4A4A45"/>
                </a:solidFill>
                <a:latin typeface="Lato"/>
                <a:ea typeface="Lato"/>
                <a:cs typeface="Lato"/>
                <a:sym typeface="Lato"/>
              </a:rPr>
              <a:t>Insurance Company</a:t>
            </a:r>
          </a:p>
        </p:txBody>
      </p:sp>
      <p:sp>
        <p:nvSpPr>
          <p:cNvPr name="TextBox 22" id="22"/>
          <p:cNvSpPr txBox="true"/>
          <p:nvPr/>
        </p:nvSpPr>
        <p:spPr>
          <a:xfrm rot="0">
            <a:off x="12936439" y="4296519"/>
            <a:ext cx="4261248" cy="371475"/>
          </a:xfrm>
          <a:prstGeom prst="rect">
            <a:avLst/>
          </a:prstGeom>
        </p:spPr>
        <p:txBody>
          <a:bodyPr anchor="t" rtlCol="false" tIns="0" lIns="0" bIns="0" rIns="0">
            <a:spAutoFit/>
          </a:bodyPr>
          <a:lstStyle/>
          <a:p>
            <a:pPr algn="l">
              <a:lnSpc>
                <a:spcPts val="3000"/>
              </a:lnSpc>
            </a:pPr>
            <a:r>
              <a:rPr lang="en-US" sz="1874">
                <a:solidFill>
                  <a:srgbClr val="4A4A45"/>
                </a:solidFill>
                <a:latin typeface="Lato"/>
                <a:ea typeface="Lato"/>
                <a:cs typeface="Lato"/>
                <a:sym typeface="Lato"/>
              </a:rPr>
              <a:t>Government Sector</a:t>
            </a:r>
          </a:p>
        </p:txBody>
      </p:sp>
      <p:sp>
        <p:nvSpPr>
          <p:cNvPr name="TextBox 23" id="23"/>
          <p:cNvSpPr txBox="true"/>
          <p:nvPr/>
        </p:nvSpPr>
        <p:spPr>
          <a:xfrm rot="0">
            <a:off x="12936439" y="4725144"/>
            <a:ext cx="4261248" cy="371475"/>
          </a:xfrm>
          <a:prstGeom prst="rect">
            <a:avLst/>
          </a:prstGeom>
        </p:spPr>
        <p:txBody>
          <a:bodyPr anchor="t" rtlCol="false" tIns="0" lIns="0" bIns="0" rIns="0">
            <a:spAutoFit/>
          </a:bodyPr>
          <a:lstStyle/>
          <a:p>
            <a:pPr algn="l">
              <a:lnSpc>
                <a:spcPts val="3000"/>
              </a:lnSpc>
            </a:pPr>
            <a:r>
              <a:rPr lang="en-US" sz="1874">
                <a:solidFill>
                  <a:srgbClr val="4A4A45"/>
                </a:solidFill>
                <a:latin typeface="Lato"/>
                <a:ea typeface="Lato"/>
                <a:cs typeface="Lato"/>
                <a:sym typeface="Lato"/>
              </a:rPr>
              <a:t>Department Admin</a:t>
            </a:r>
          </a:p>
        </p:txBody>
      </p:sp>
      <p:sp>
        <p:nvSpPr>
          <p:cNvPr name="TextBox 24" id="24"/>
          <p:cNvSpPr txBox="true"/>
          <p:nvPr/>
        </p:nvSpPr>
        <p:spPr>
          <a:xfrm rot="0">
            <a:off x="12936437" y="5160317"/>
            <a:ext cx="4261248" cy="371475"/>
          </a:xfrm>
          <a:prstGeom prst="rect">
            <a:avLst/>
          </a:prstGeom>
        </p:spPr>
        <p:txBody>
          <a:bodyPr anchor="t" rtlCol="false" tIns="0" lIns="0" bIns="0" rIns="0">
            <a:spAutoFit/>
          </a:bodyPr>
          <a:lstStyle/>
          <a:p>
            <a:pPr algn="l">
              <a:lnSpc>
                <a:spcPts val="3000"/>
              </a:lnSpc>
            </a:pPr>
            <a:r>
              <a:rPr lang="en-US" sz="1874">
                <a:solidFill>
                  <a:srgbClr val="4A4A45"/>
                </a:solidFill>
                <a:latin typeface="Lato"/>
                <a:ea typeface="Lato"/>
                <a:cs typeface="Lato"/>
                <a:sym typeface="Lato"/>
              </a:rPr>
              <a:t>System Admin</a:t>
            </a:r>
          </a:p>
        </p:txBody>
      </p:sp>
      <p:grpSp>
        <p:nvGrpSpPr>
          <p:cNvPr name="Group 25" id="25"/>
          <p:cNvGrpSpPr/>
          <p:nvPr/>
        </p:nvGrpSpPr>
        <p:grpSpPr>
          <a:xfrm rot="0">
            <a:off x="7706022" y="6624191"/>
            <a:ext cx="9733955" cy="3144292"/>
            <a:chOff x="0" y="0"/>
            <a:chExt cx="12978607" cy="4192390"/>
          </a:xfrm>
        </p:grpSpPr>
        <p:sp>
          <p:nvSpPr>
            <p:cNvPr name="Freeform 26" id="26"/>
            <p:cNvSpPr/>
            <p:nvPr/>
          </p:nvSpPr>
          <p:spPr>
            <a:xfrm flipH="false" flipV="false" rot="0">
              <a:off x="0" y="0"/>
              <a:ext cx="12978638" cy="4192398"/>
            </a:xfrm>
            <a:custGeom>
              <a:avLst/>
              <a:gdLst/>
              <a:ahLst/>
              <a:cxnLst/>
              <a:rect r="r" b="b" t="t" l="l"/>
              <a:pathLst>
                <a:path h="4192398" w="12978638">
                  <a:moveTo>
                    <a:pt x="0" y="50945"/>
                  </a:moveTo>
                  <a:cubicBezTo>
                    <a:pt x="0" y="22805"/>
                    <a:pt x="21717" y="0"/>
                    <a:pt x="48514" y="0"/>
                  </a:cubicBezTo>
                  <a:lnTo>
                    <a:pt x="12930124" y="0"/>
                  </a:lnTo>
                  <a:cubicBezTo>
                    <a:pt x="12956921" y="0"/>
                    <a:pt x="12978638" y="22805"/>
                    <a:pt x="12978638" y="50945"/>
                  </a:cubicBezTo>
                  <a:lnTo>
                    <a:pt x="12978638" y="4141454"/>
                  </a:lnTo>
                  <a:cubicBezTo>
                    <a:pt x="12978638" y="4169594"/>
                    <a:pt x="12956921" y="4192398"/>
                    <a:pt x="12930124" y="4192398"/>
                  </a:cubicBezTo>
                  <a:lnTo>
                    <a:pt x="48514" y="4192398"/>
                  </a:lnTo>
                  <a:cubicBezTo>
                    <a:pt x="21717" y="4192398"/>
                    <a:pt x="0" y="4169594"/>
                    <a:pt x="0" y="4141454"/>
                  </a:cubicBezTo>
                  <a:close/>
                </a:path>
              </a:pathLst>
            </a:custGeom>
            <a:solidFill>
              <a:srgbClr val="E5DFD2"/>
            </a:solidFill>
          </p:spPr>
        </p:sp>
      </p:grpSp>
      <p:sp>
        <p:nvSpPr>
          <p:cNvPr name="TextBox 27" id="27"/>
          <p:cNvSpPr txBox="true"/>
          <p:nvPr/>
        </p:nvSpPr>
        <p:spPr>
          <a:xfrm rot="0">
            <a:off x="7948315" y="6847434"/>
            <a:ext cx="3029099" cy="397520"/>
          </a:xfrm>
          <a:prstGeom prst="rect">
            <a:avLst/>
          </a:prstGeom>
        </p:spPr>
        <p:txBody>
          <a:bodyPr anchor="t" rtlCol="false" tIns="0" lIns="0" bIns="0" rIns="0">
            <a:spAutoFit/>
          </a:bodyPr>
          <a:lstStyle/>
          <a:p>
            <a:pPr algn="l">
              <a:lnSpc>
                <a:spcPts val="2937"/>
              </a:lnSpc>
            </a:pPr>
            <a:r>
              <a:rPr lang="en-US" sz="2375" b="true">
                <a:solidFill>
                  <a:srgbClr val="4A4A45"/>
                </a:solidFill>
                <a:latin typeface="Arimo Bold"/>
                <a:ea typeface="Arimo Bold"/>
                <a:cs typeface="Arimo Bold"/>
                <a:sym typeface="Arimo Bold"/>
              </a:rPr>
              <a:t>Organizations</a:t>
            </a:r>
          </a:p>
        </p:txBody>
      </p:sp>
      <p:sp>
        <p:nvSpPr>
          <p:cNvPr name="TextBox 28" id="28"/>
          <p:cNvSpPr txBox="true"/>
          <p:nvPr/>
        </p:nvSpPr>
        <p:spPr>
          <a:xfrm rot="0">
            <a:off x="7948315" y="7247632"/>
            <a:ext cx="9249370" cy="371475"/>
          </a:xfrm>
          <a:prstGeom prst="rect">
            <a:avLst/>
          </a:prstGeom>
        </p:spPr>
        <p:txBody>
          <a:bodyPr anchor="t" rtlCol="false" tIns="0" lIns="0" bIns="0" rIns="0">
            <a:spAutoFit/>
          </a:bodyPr>
          <a:lstStyle/>
          <a:p>
            <a:pPr algn="l">
              <a:lnSpc>
                <a:spcPts val="3000"/>
              </a:lnSpc>
            </a:pPr>
            <a:r>
              <a:rPr lang="en-US" sz="1874">
                <a:solidFill>
                  <a:srgbClr val="4A4A45"/>
                </a:solidFill>
                <a:latin typeface="Lato"/>
                <a:ea typeface="Lato"/>
                <a:cs typeface="Lato"/>
                <a:sym typeface="Lato"/>
              </a:rPr>
              <a:t>Admin Organization</a:t>
            </a:r>
          </a:p>
        </p:txBody>
      </p:sp>
      <p:sp>
        <p:nvSpPr>
          <p:cNvPr name="TextBox 29" id="29"/>
          <p:cNvSpPr txBox="true"/>
          <p:nvPr/>
        </p:nvSpPr>
        <p:spPr>
          <a:xfrm rot="0">
            <a:off x="7948315" y="7657207"/>
            <a:ext cx="9249370" cy="371475"/>
          </a:xfrm>
          <a:prstGeom prst="rect">
            <a:avLst/>
          </a:prstGeom>
        </p:spPr>
        <p:txBody>
          <a:bodyPr anchor="t" rtlCol="false" tIns="0" lIns="0" bIns="0" rIns="0">
            <a:spAutoFit/>
          </a:bodyPr>
          <a:lstStyle/>
          <a:p>
            <a:pPr algn="l">
              <a:lnSpc>
                <a:spcPts val="3000"/>
              </a:lnSpc>
            </a:pPr>
            <a:r>
              <a:rPr lang="en-US" sz="1874">
                <a:solidFill>
                  <a:srgbClr val="4A4A45"/>
                </a:solidFill>
                <a:latin typeface="Lato"/>
                <a:ea typeface="Lato"/>
                <a:cs typeface="Lato"/>
                <a:sym typeface="Lato"/>
              </a:rPr>
              <a:t>Corporate Insurance Providers Organization</a:t>
            </a:r>
          </a:p>
        </p:txBody>
      </p:sp>
      <p:sp>
        <p:nvSpPr>
          <p:cNvPr name="TextBox 30" id="30"/>
          <p:cNvSpPr txBox="true"/>
          <p:nvPr/>
        </p:nvSpPr>
        <p:spPr>
          <a:xfrm rot="0">
            <a:off x="7948316" y="8066782"/>
            <a:ext cx="9249370" cy="371475"/>
          </a:xfrm>
          <a:prstGeom prst="rect">
            <a:avLst/>
          </a:prstGeom>
        </p:spPr>
        <p:txBody>
          <a:bodyPr anchor="t" rtlCol="false" tIns="0" lIns="0" bIns="0" rIns="0">
            <a:spAutoFit/>
          </a:bodyPr>
          <a:lstStyle/>
          <a:p>
            <a:pPr algn="l">
              <a:lnSpc>
                <a:spcPts val="3000"/>
              </a:lnSpc>
            </a:pPr>
            <a:r>
              <a:rPr lang="en-US" sz="1874">
                <a:solidFill>
                  <a:srgbClr val="4A4A45"/>
                </a:solidFill>
                <a:latin typeface="Lato"/>
                <a:ea typeface="Lato"/>
                <a:cs typeface="Lato"/>
                <a:sym typeface="Lato"/>
              </a:rPr>
              <a:t>Departmental Organization</a:t>
            </a:r>
          </a:p>
        </p:txBody>
      </p:sp>
      <p:sp>
        <p:nvSpPr>
          <p:cNvPr name="TextBox 31" id="31"/>
          <p:cNvSpPr txBox="true"/>
          <p:nvPr/>
        </p:nvSpPr>
        <p:spPr>
          <a:xfrm rot="0">
            <a:off x="7948316" y="8476357"/>
            <a:ext cx="9249370" cy="371475"/>
          </a:xfrm>
          <a:prstGeom prst="rect">
            <a:avLst/>
          </a:prstGeom>
        </p:spPr>
        <p:txBody>
          <a:bodyPr anchor="t" rtlCol="false" tIns="0" lIns="0" bIns="0" rIns="0">
            <a:spAutoFit/>
          </a:bodyPr>
          <a:lstStyle/>
          <a:p>
            <a:pPr algn="l">
              <a:lnSpc>
                <a:spcPts val="3000"/>
              </a:lnSpc>
            </a:pPr>
            <a:r>
              <a:rPr lang="en-US" sz="1874">
                <a:solidFill>
                  <a:srgbClr val="4A4A45"/>
                </a:solidFill>
                <a:latin typeface="Lato"/>
                <a:ea typeface="Lato"/>
                <a:cs typeface="Lato"/>
                <a:sym typeface="Lato"/>
              </a:rPr>
              <a:t>Pharmacy Organization</a:t>
            </a:r>
          </a:p>
        </p:txBody>
      </p:sp>
      <p:sp>
        <p:nvSpPr>
          <p:cNvPr name="TextBox 32" id="32"/>
          <p:cNvSpPr txBox="true"/>
          <p:nvPr/>
        </p:nvSpPr>
        <p:spPr>
          <a:xfrm rot="0">
            <a:off x="12936439" y="5588942"/>
            <a:ext cx="4261248" cy="371475"/>
          </a:xfrm>
          <a:prstGeom prst="rect">
            <a:avLst/>
          </a:prstGeom>
        </p:spPr>
        <p:txBody>
          <a:bodyPr anchor="t" rtlCol="false" tIns="0" lIns="0" bIns="0" rIns="0">
            <a:spAutoFit/>
          </a:bodyPr>
          <a:lstStyle/>
          <a:p>
            <a:pPr algn="l">
              <a:lnSpc>
                <a:spcPts val="3000"/>
              </a:lnSpc>
            </a:pPr>
            <a:r>
              <a:rPr lang="en-US" sz="1874">
                <a:solidFill>
                  <a:srgbClr val="4A4A45"/>
                </a:solidFill>
                <a:latin typeface="Lato"/>
                <a:ea typeface="Lato"/>
                <a:cs typeface="Lato"/>
                <a:sym typeface="Lato"/>
              </a:rPr>
              <a:t>Admin role</a:t>
            </a:r>
          </a:p>
        </p:txBody>
      </p:sp>
      <p:sp>
        <p:nvSpPr>
          <p:cNvPr name="TextBox 33" id="33"/>
          <p:cNvSpPr txBox="true"/>
          <p:nvPr/>
        </p:nvSpPr>
        <p:spPr>
          <a:xfrm rot="0">
            <a:off x="7948316" y="8866882"/>
            <a:ext cx="9249370" cy="371475"/>
          </a:xfrm>
          <a:prstGeom prst="rect">
            <a:avLst/>
          </a:prstGeom>
        </p:spPr>
        <p:txBody>
          <a:bodyPr anchor="t" rtlCol="false" tIns="0" lIns="0" bIns="0" rIns="0">
            <a:spAutoFit/>
          </a:bodyPr>
          <a:lstStyle/>
          <a:p>
            <a:pPr algn="l">
              <a:lnSpc>
                <a:spcPts val="3000"/>
              </a:lnSpc>
            </a:pPr>
            <a:r>
              <a:rPr lang="en-US" sz="1874">
                <a:solidFill>
                  <a:srgbClr val="4A4A45"/>
                </a:solidFill>
                <a:latin typeface="Lato"/>
                <a:ea typeface="Lato"/>
                <a:cs typeface="Lato"/>
                <a:sym typeface="Lato"/>
              </a:rPr>
              <a:t>Doctor Organization</a:t>
            </a:r>
          </a:p>
        </p:txBody>
      </p:sp>
      <p:sp>
        <p:nvSpPr>
          <p:cNvPr name="TextBox 34" id="34"/>
          <p:cNvSpPr txBox="true"/>
          <p:nvPr/>
        </p:nvSpPr>
        <p:spPr>
          <a:xfrm rot="0">
            <a:off x="7948316" y="9246989"/>
            <a:ext cx="9249370" cy="371475"/>
          </a:xfrm>
          <a:prstGeom prst="rect">
            <a:avLst/>
          </a:prstGeom>
        </p:spPr>
        <p:txBody>
          <a:bodyPr anchor="t" rtlCol="false" tIns="0" lIns="0" bIns="0" rIns="0">
            <a:spAutoFit/>
          </a:bodyPr>
          <a:lstStyle/>
          <a:p>
            <a:pPr algn="l">
              <a:lnSpc>
                <a:spcPts val="3000"/>
              </a:lnSpc>
            </a:pPr>
            <a:r>
              <a:rPr lang="en-US" sz="1874">
                <a:solidFill>
                  <a:srgbClr val="4A4A45"/>
                </a:solidFill>
                <a:latin typeface="Lato"/>
                <a:ea typeface="Lato"/>
                <a:cs typeface="Lato"/>
                <a:sym typeface="Lato"/>
              </a:rPr>
              <a:t>Patient Organization</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DDD6CC"/>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EFECE6"/>
            </a:solidFill>
          </p:spPr>
        </p:sp>
      </p:grpSp>
      <p:sp>
        <p:nvSpPr>
          <p:cNvPr name="Freeform 6" id="6"/>
          <p:cNvSpPr/>
          <p:nvPr/>
        </p:nvSpPr>
        <p:spPr>
          <a:xfrm flipH="false" flipV="false" rot="0">
            <a:off x="1955214" y="-105321"/>
            <a:ext cx="14145083" cy="10538087"/>
          </a:xfrm>
          <a:custGeom>
            <a:avLst/>
            <a:gdLst/>
            <a:ahLst/>
            <a:cxnLst/>
            <a:rect r="r" b="b" t="t" l="l"/>
            <a:pathLst>
              <a:path h="10538087" w="14145083">
                <a:moveTo>
                  <a:pt x="0" y="0"/>
                </a:moveTo>
                <a:lnTo>
                  <a:pt x="14145083" y="0"/>
                </a:lnTo>
                <a:lnTo>
                  <a:pt x="14145083" y="10538086"/>
                </a:lnTo>
                <a:lnTo>
                  <a:pt x="0" y="10538086"/>
                </a:lnTo>
                <a:lnTo>
                  <a:pt x="0" y="0"/>
                </a:lnTo>
                <a:close/>
              </a:path>
            </a:pathLst>
          </a:custGeom>
          <a:blipFill>
            <a:blip r:embed="rId2"/>
            <a:stretch>
              <a:fillRect l="0" t="0" r="0" b="0"/>
            </a:stretch>
          </a:blipFill>
        </p:spPr>
      </p:sp>
      <p:sp>
        <p:nvSpPr>
          <p:cNvPr name="TextBox 7" id="7"/>
          <p:cNvSpPr txBox="true"/>
          <p:nvPr/>
        </p:nvSpPr>
        <p:spPr>
          <a:xfrm rot="0">
            <a:off x="10728192" y="339094"/>
            <a:ext cx="5372105" cy="1341112"/>
          </a:xfrm>
          <a:prstGeom prst="rect">
            <a:avLst/>
          </a:prstGeom>
        </p:spPr>
        <p:txBody>
          <a:bodyPr anchor="t" rtlCol="false" tIns="0" lIns="0" bIns="0" rIns="0">
            <a:spAutoFit/>
          </a:bodyPr>
          <a:lstStyle/>
          <a:p>
            <a:pPr algn="l">
              <a:lnSpc>
                <a:spcPts val="5257"/>
              </a:lnSpc>
            </a:pPr>
            <a:r>
              <a:rPr lang="en-US" sz="4215" b="true">
                <a:solidFill>
                  <a:srgbClr val="282824"/>
                </a:solidFill>
                <a:latin typeface="Arimo Bold"/>
                <a:ea typeface="Arimo Bold"/>
                <a:cs typeface="Arimo Bold"/>
                <a:sym typeface="Arimo Bold"/>
              </a:rPr>
              <a:t>HIGH LEVEL CLASS  DIAGRAM</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DDD6CC"/>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EFECE6"/>
            </a:solidFill>
          </p:spPr>
        </p:sp>
      </p:grpSp>
      <p:sp>
        <p:nvSpPr>
          <p:cNvPr name="Freeform 6" id="6"/>
          <p:cNvSpPr/>
          <p:nvPr/>
        </p:nvSpPr>
        <p:spPr>
          <a:xfrm flipH="false" flipV="false" rot="0">
            <a:off x="1837874" y="3186920"/>
            <a:ext cx="15106872" cy="5147031"/>
          </a:xfrm>
          <a:custGeom>
            <a:avLst/>
            <a:gdLst/>
            <a:ahLst/>
            <a:cxnLst/>
            <a:rect r="r" b="b" t="t" l="l"/>
            <a:pathLst>
              <a:path h="5147031" w="15106872">
                <a:moveTo>
                  <a:pt x="0" y="0"/>
                </a:moveTo>
                <a:lnTo>
                  <a:pt x="15106872" y="0"/>
                </a:lnTo>
                <a:lnTo>
                  <a:pt x="15106872" y="5147032"/>
                </a:lnTo>
                <a:lnTo>
                  <a:pt x="0" y="5147032"/>
                </a:lnTo>
                <a:lnTo>
                  <a:pt x="0" y="0"/>
                </a:lnTo>
                <a:close/>
              </a:path>
            </a:pathLst>
          </a:custGeom>
          <a:blipFill>
            <a:blip r:embed="rId2"/>
            <a:stretch>
              <a:fillRect l="0" t="0" r="0" b="0"/>
            </a:stretch>
          </a:blipFill>
        </p:spPr>
      </p:sp>
      <p:sp>
        <p:nvSpPr>
          <p:cNvPr name="TextBox 7" id="7"/>
          <p:cNvSpPr txBox="true"/>
          <p:nvPr/>
        </p:nvSpPr>
        <p:spPr>
          <a:xfrm rot="0">
            <a:off x="4821408" y="1157505"/>
            <a:ext cx="10546690" cy="900112"/>
          </a:xfrm>
          <a:prstGeom prst="rect">
            <a:avLst/>
          </a:prstGeom>
        </p:spPr>
        <p:txBody>
          <a:bodyPr anchor="t" rtlCol="false" tIns="0" lIns="0" bIns="0" rIns="0">
            <a:spAutoFit/>
          </a:bodyPr>
          <a:lstStyle/>
          <a:p>
            <a:pPr algn="l">
              <a:lnSpc>
                <a:spcPts val="6937"/>
              </a:lnSpc>
            </a:pPr>
            <a:r>
              <a:rPr lang="en-US" sz="5562" b="true">
                <a:solidFill>
                  <a:srgbClr val="282824"/>
                </a:solidFill>
                <a:latin typeface="Arimo Bold"/>
                <a:ea typeface="Arimo Bold"/>
                <a:cs typeface="Arimo Bold"/>
                <a:sym typeface="Arimo Bold"/>
              </a:rPr>
              <a:t>UML CLASS DIAGRAM</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DDD6CC"/>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EFECE6"/>
            </a:solidFill>
          </p:spPr>
        </p:sp>
      </p:grpSp>
      <p:sp>
        <p:nvSpPr>
          <p:cNvPr name="TextBox 6" id="6"/>
          <p:cNvSpPr txBox="true"/>
          <p:nvPr/>
        </p:nvSpPr>
        <p:spPr>
          <a:xfrm rot="0">
            <a:off x="408954" y="2229664"/>
            <a:ext cx="15514075" cy="8381365"/>
          </a:xfrm>
          <a:prstGeom prst="rect">
            <a:avLst/>
          </a:prstGeom>
        </p:spPr>
        <p:txBody>
          <a:bodyPr anchor="t" rtlCol="false" tIns="0" lIns="0" bIns="0" rIns="0">
            <a:spAutoFit/>
          </a:bodyPr>
          <a:lstStyle/>
          <a:p>
            <a:pPr algn="l">
              <a:lnSpc>
                <a:spcPts val="4759"/>
              </a:lnSpc>
            </a:pPr>
            <a:r>
              <a:rPr lang="en-US" sz="3399" b="true">
                <a:solidFill>
                  <a:srgbClr val="282824"/>
                </a:solidFill>
                <a:latin typeface="Canva Sans Bold"/>
                <a:ea typeface="Canva Sans Bold"/>
                <a:cs typeface="Canva Sans Bold"/>
                <a:sym typeface="Canva Sans Bold"/>
              </a:rPr>
              <a:t>1. Mental Health Request</a:t>
            </a:r>
          </a:p>
          <a:p>
            <a:pPr algn="l" marL="734059" indent="-367030" lvl="1">
              <a:lnSpc>
                <a:spcPts val="4759"/>
              </a:lnSpc>
              <a:buFont typeface="Arial"/>
              <a:buChar char="•"/>
            </a:pPr>
            <a:r>
              <a:rPr lang="en-US" sz="3399">
                <a:solidFill>
                  <a:srgbClr val="282824"/>
                </a:solidFill>
                <a:latin typeface="Canva Sans"/>
                <a:ea typeface="Canva Sans"/>
                <a:cs typeface="Canva Sans"/>
                <a:sym typeface="Canva Sans"/>
              </a:rPr>
              <a:t>A student requests therapy for anxiety.</a:t>
            </a:r>
          </a:p>
          <a:p>
            <a:pPr algn="l" marL="734059" indent="-367030" lvl="1">
              <a:lnSpc>
                <a:spcPts val="4759"/>
              </a:lnSpc>
              <a:buFont typeface="Arial"/>
              <a:buChar char="•"/>
            </a:pPr>
            <a:r>
              <a:rPr lang="en-US" sz="3399">
                <a:solidFill>
                  <a:srgbClr val="282824"/>
                </a:solidFill>
                <a:latin typeface="Canva Sans"/>
                <a:ea typeface="Canva Sans"/>
                <a:cs typeface="Canva Sans"/>
                <a:sym typeface="Canva Sans"/>
              </a:rPr>
              <a:t>The system schedules an appointment with a doctor, who prescribes medicines accordingly </a:t>
            </a:r>
          </a:p>
          <a:p>
            <a:pPr algn="l">
              <a:lnSpc>
                <a:spcPts val="4759"/>
              </a:lnSpc>
            </a:pPr>
          </a:p>
          <a:p>
            <a:pPr algn="l">
              <a:lnSpc>
                <a:spcPts val="4759"/>
              </a:lnSpc>
            </a:pPr>
            <a:r>
              <a:rPr lang="en-US" sz="3399" b="true">
                <a:solidFill>
                  <a:srgbClr val="282824"/>
                </a:solidFill>
                <a:latin typeface="Canva Sans Bold"/>
                <a:ea typeface="Canva Sans Bold"/>
                <a:cs typeface="Canva Sans Bold"/>
                <a:sym typeface="Canva Sans Bold"/>
              </a:rPr>
              <a:t>2. Government Scheme Management for Mental Health Services</a:t>
            </a:r>
          </a:p>
          <a:p>
            <a:pPr algn="l" marL="734059" indent="-367030" lvl="1">
              <a:lnSpc>
                <a:spcPts val="4759"/>
              </a:lnSpc>
              <a:buFont typeface="Arial"/>
              <a:buChar char="•"/>
            </a:pPr>
            <a:r>
              <a:rPr lang="en-US" sz="3399">
                <a:solidFill>
                  <a:srgbClr val="282824"/>
                </a:solidFill>
                <a:latin typeface="Canva Sans"/>
                <a:ea typeface="Canva Sans"/>
                <a:cs typeface="Canva Sans"/>
                <a:sym typeface="Canva Sans"/>
              </a:rPr>
              <a:t>A mental health portal needs a dedicated government sector interface to display and manage mental health welfare schemes available to citizens.</a:t>
            </a:r>
          </a:p>
          <a:p>
            <a:pPr algn="l">
              <a:lnSpc>
                <a:spcPts val="4759"/>
              </a:lnSpc>
            </a:pPr>
          </a:p>
          <a:p>
            <a:pPr algn="l">
              <a:lnSpc>
                <a:spcPts val="4759"/>
              </a:lnSpc>
            </a:pPr>
          </a:p>
          <a:p>
            <a:pPr algn="l">
              <a:lnSpc>
                <a:spcPts val="4759"/>
              </a:lnSpc>
            </a:pPr>
          </a:p>
          <a:p>
            <a:pPr algn="l">
              <a:lnSpc>
                <a:spcPts val="4759"/>
              </a:lnSpc>
            </a:pPr>
          </a:p>
          <a:p>
            <a:pPr algn="l">
              <a:lnSpc>
                <a:spcPts val="4759"/>
              </a:lnSpc>
            </a:pPr>
          </a:p>
        </p:txBody>
      </p:sp>
      <p:sp>
        <p:nvSpPr>
          <p:cNvPr name="Freeform 7" id="7"/>
          <p:cNvSpPr/>
          <p:nvPr/>
        </p:nvSpPr>
        <p:spPr>
          <a:xfrm flipH="false" flipV="false" rot="0">
            <a:off x="15507864" y="188079"/>
            <a:ext cx="3045135" cy="3283970"/>
          </a:xfrm>
          <a:custGeom>
            <a:avLst/>
            <a:gdLst/>
            <a:ahLst/>
            <a:cxnLst/>
            <a:rect r="r" b="b" t="t" l="l"/>
            <a:pathLst>
              <a:path h="3283970" w="3045135">
                <a:moveTo>
                  <a:pt x="0" y="0"/>
                </a:moveTo>
                <a:lnTo>
                  <a:pt x="3045136" y="0"/>
                </a:lnTo>
                <a:lnTo>
                  <a:pt x="3045136" y="3283970"/>
                </a:lnTo>
                <a:lnTo>
                  <a:pt x="0" y="328397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8" id="8"/>
          <p:cNvSpPr txBox="true"/>
          <p:nvPr/>
        </p:nvSpPr>
        <p:spPr>
          <a:xfrm rot="0">
            <a:off x="563610" y="721346"/>
            <a:ext cx="7088237" cy="900112"/>
          </a:xfrm>
          <a:prstGeom prst="rect">
            <a:avLst/>
          </a:prstGeom>
        </p:spPr>
        <p:txBody>
          <a:bodyPr anchor="t" rtlCol="false" tIns="0" lIns="0" bIns="0" rIns="0">
            <a:spAutoFit/>
          </a:bodyPr>
          <a:lstStyle/>
          <a:p>
            <a:pPr algn="l">
              <a:lnSpc>
                <a:spcPts val="6937"/>
              </a:lnSpc>
            </a:pPr>
            <a:r>
              <a:rPr lang="en-US" sz="5562" b="true">
                <a:solidFill>
                  <a:srgbClr val="282824"/>
                </a:solidFill>
                <a:latin typeface="Arimo Bold"/>
                <a:ea typeface="Arimo Bold"/>
                <a:cs typeface="Arimo Bold"/>
                <a:sym typeface="Arimo Bold"/>
              </a:rPr>
              <a:t>Use Cases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DDD6CC"/>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EFECE6"/>
            </a:solidFill>
          </p:spPr>
        </p:sp>
      </p:grpSp>
      <p:sp>
        <p:nvSpPr>
          <p:cNvPr name="Freeform 6" id="6"/>
          <p:cNvSpPr/>
          <p:nvPr/>
        </p:nvSpPr>
        <p:spPr>
          <a:xfrm flipH="false" flipV="false" rot="0">
            <a:off x="2786107" y="1963038"/>
            <a:ext cx="12715786" cy="7947366"/>
          </a:xfrm>
          <a:custGeom>
            <a:avLst/>
            <a:gdLst/>
            <a:ahLst/>
            <a:cxnLst/>
            <a:rect r="r" b="b" t="t" l="l"/>
            <a:pathLst>
              <a:path h="7947366" w="12715786">
                <a:moveTo>
                  <a:pt x="0" y="0"/>
                </a:moveTo>
                <a:lnTo>
                  <a:pt x="12715786" y="0"/>
                </a:lnTo>
                <a:lnTo>
                  <a:pt x="12715786" y="7947367"/>
                </a:lnTo>
                <a:lnTo>
                  <a:pt x="0" y="7947367"/>
                </a:lnTo>
                <a:lnTo>
                  <a:pt x="0" y="0"/>
                </a:lnTo>
                <a:close/>
              </a:path>
            </a:pathLst>
          </a:custGeom>
          <a:blipFill>
            <a:blip r:embed="rId2"/>
            <a:stretch>
              <a:fillRect l="0" t="0" r="0" b="0"/>
            </a:stretch>
          </a:blipFill>
        </p:spPr>
      </p:sp>
      <p:sp>
        <p:nvSpPr>
          <p:cNvPr name="TextBox 7" id="7"/>
          <p:cNvSpPr txBox="true"/>
          <p:nvPr/>
        </p:nvSpPr>
        <p:spPr>
          <a:xfrm rot="0">
            <a:off x="563610" y="721346"/>
            <a:ext cx="7088237" cy="900112"/>
          </a:xfrm>
          <a:prstGeom prst="rect">
            <a:avLst/>
          </a:prstGeom>
        </p:spPr>
        <p:txBody>
          <a:bodyPr anchor="t" rtlCol="false" tIns="0" lIns="0" bIns="0" rIns="0">
            <a:spAutoFit/>
          </a:bodyPr>
          <a:lstStyle/>
          <a:p>
            <a:pPr algn="l">
              <a:lnSpc>
                <a:spcPts val="6937"/>
              </a:lnSpc>
            </a:pPr>
            <a:r>
              <a:rPr lang="en-US" sz="5562" b="true">
                <a:solidFill>
                  <a:srgbClr val="282824"/>
                </a:solidFill>
                <a:latin typeface="Arimo Bold"/>
                <a:ea typeface="Arimo Bold"/>
                <a:cs typeface="Arimo Bold"/>
                <a:sym typeface="Arimo Bold"/>
              </a:rPr>
              <a:t>Glimpse of UI</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DDD6CC"/>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EFECE6"/>
            </a:solidFill>
          </p:spPr>
        </p:sp>
      </p:grpSp>
      <p:sp>
        <p:nvSpPr>
          <p:cNvPr name="Freeform 6" id="6"/>
          <p:cNvSpPr/>
          <p:nvPr/>
        </p:nvSpPr>
        <p:spPr>
          <a:xfrm flipH="false" flipV="false" rot="0">
            <a:off x="1943388" y="2064758"/>
            <a:ext cx="12309694" cy="7693559"/>
          </a:xfrm>
          <a:custGeom>
            <a:avLst/>
            <a:gdLst/>
            <a:ahLst/>
            <a:cxnLst/>
            <a:rect r="r" b="b" t="t" l="l"/>
            <a:pathLst>
              <a:path h="7693559" w="12309694">
                <a:moveTo>
                  <a:pt x="0" y="0"/>
                </a:moveTo>
                <a:lnTo>
                  <a:pt x="12309694" y="0"/>
                </a:lnTo>
                <a:lnTo>
                  <a:pt x="12309694" y="7693559"/>
                </a:lnTo>
                <a:lnTo>
                  <a:pt x="0" y="7693559"/>
                </a:lnTo>
                <a:lnTo>
                  <a:pt x="0" y="0"/>
                </a:lnTo>
                <a:close/>
              </a:path>
            </a:pathLst>
          </a:custGeom>
          <a:blipFill>
            <a:blip r:embed="rId2"/>
            <a:stretch>
              <a:fillRect l="0" t="0" r="0" b="0"/>
            </a:stretch>
          </a:blipFill>
        </p:spPr>
      </p:sp>
      <p:sp>
        <p:nvSpPr>
          <p:cNvPr name="TextBox 7" id="7"/>
          <p:cNvSpPr txBox="true"/>
          <p:nvPr/>
        </p:nvSpPr>
        <p:spPr>
          <a:xfrm rot="0">
            <a:off x="563610" y="721346"/>
            <a:ext cx="7088237" cy="900112"/>
          </a:xfrm>
          <a:prstGeom prst="rect">
            <a:avLst/>
          </a:prstGeom>
        </p:spPr>
        <p:txBody>
          <a:bodyPr anchor="t" rtlCol="false" tIns="0" lIns="0" bIns="0" rIns="0">
            <a:spAutoFit/>
          </a:bodyPr>
          <a:lstStyle/>
          <a:p>
            <a:pPr algn="l">
              <a:lnSpc>
                <a:spcPts val="6937"/>
              </a:lnSpc>
            </a:pPr>
            <a:r>
              <a:rPr lang="en-US" sz="5562" b="true">
                <a:solidFill>
                  <a:srgbClr val="282824"/>
                </a:solidFill>
                <a:latin typeface="Arimo Bold"/>
                <a:ea typeface="Arimo Bold"/>
                <a:cs typeface="Arimo Bold"/>
                <a:sym typeface="Arimo Bold"/>
              </a:rPr>
              <a:t>Glimpse of UI</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DAGYwL62nic</dc:identifier>
  <dcterms:modified xsi:type="dcterms:W3CDTF">2011-08-01T06:04:30Z</dcterms:modified>
  <cp:revision>1</cp:revision>
</cp:coreProperties>
</file>